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65" r:id="rId3"/>
    <p:sldId id="374" r:id="rId4"/>
    <p:sldId id="375" r:id="rId5"/>
    <p:sldId id="369" r:id="rId6"/>
    <p:sldId id="378" r:id="rId7"/>
    <p:sldId id="322" r:id="rId8"/>
    <p:sldId id="260" r:id="rId9"/>
    <p:sldId id="370" r:id="rId10"/>
    <p:sldId id="371" r:id="rId11"/>
    <p:sldId id="373" r:id="rId12"/>
    <p:sldId id="366" r:id="rId13"/>
    <p:sldId id="321" r:id="rId14"/>
    <p:sldId id="304" r:id="rId15"/>
    <p:sldId id="306" r:id="rId16"/>
    <p:sldId id="302" r:id="rId17"/>
    <p:sldId id="308" r:id="rId18"/>
    <p:sldId id="372" r:id="rId19"/>
    <p:sldId id="261" r:id="rId20"/>
    <p:sldId id="291" r:id="rId21"/>
    <p:sldId id="345" r:id="rId22"/>
    <p:sldId id="295" r:id="rId23"/>
    <p:sldId id="297" r:id="rId24"/>
    <p:sldId id="299" r:id="rId25"/>
    <p:sldId id="379" r:id="rId26"/>
    <p:sldId id="381" r:id="rId27"/>
    <p:sldId id="383" r:id="rId28"/>
    <p:sldId id="382" r:id="rId29"/>
    <p:sldId id="384" r:id="rId30"/>
    <p:sldId id="380" r:id="rId31"/>
    <p:sldId id="364" r:id="rId32"/>
    <p:sldId id="354" r:id="rId33"/>
    <p:sldId id="385" r:id="rId34"/>
    <p:sldId id="386" r:id="rId35"/>
    <p:sldId id="293" r:id="rId36"/>
    <p:sldId id="3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EECD"/>
    <a:srgbClr val="FFDB93"/>
    <a:srgbClr val="0099FF"/>
    <a:srgbClr val="FF99CC"/>
    <a:srgbClr val="E4FFD1"/>
    <a:srgbClr val="D1FFE0"/>
    <a:srgbClr val="FFEBEB"/>
    <a:srgbClr val="8FFFB4"/>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68763" autoAdjust="0"/>
  </p:normalViewPr>
  <p:slideViewPr>
    <p:cSldViewPr snapToGrid="0">
      <p:cViewPr varScale="1">
        <p:scale>
          <a:sx n="45" d="100"/>
          <a:sy n="45" d="100"/>
        </p:scale>
        <p:origin x="14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349FE-5BD0-4818-B6B2-9646F973C1D0}" type="datetimeFigureOut">
              <a:rPr lang="en-CA" smtClean="0"/>
              <a:t>2016-02-03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C0475-256D-47C3-A106-AC781F590435}" type="slidenum">
              <a:rPr lang="en-CA" smtClean="0"/>
              <a:t>‹#›</a:t>
            </a:fld>
            <a:endParaRPr lang="en-CA"/>
          </a:p>
        </p:txBody>
      </p:sp>
    </p:spTree>
    <p:extLst>
      <p:ext uri="{BB962C8B-B14F-4D97-AF65-F5344CB8AC3E}">
        <p14:creationId xmlns:p14="http://schemas.microsoft.com/office/powerpoint/2010/main" val="1912425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a:t>
            </a:r>
            <a:r>
              <a:rPr lang="en-CA" baseline="0" dirty="0" smtClean="0"/>
              <a:t> was drawn to my PhD lab by the </a:t>
            </a:r>
            <a:r>
              <a:rPr lang="en-CA" dirty="0" smtClean="0"/>
              <a:t>opportunity</a:t>
            </a:r>
            <a:r>
              <a:rPr lang="en-CA" baseline="0" dirty="0" smtClean="0"/>
              <a:t> to learn about functional connectivity analysis and fMRI</a:t>
            </a:r>
          </a:p>
          <a:p>
            <a:endParaRPr lang="en-CA" baseline="0" dirty="0" smtClean="0"/>
          </a:p>
          <a:p>
            <a:r>
              <a:rPr lang="en-CA" baseline="0" dirty="0" smtClean="0"/>
              <a:t>- That lab also focused on schizophrenia research</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a:t>
            </a:fld>
            <a:endParaRPr lang="en-CA"/>
          </a:p>
        </p:txBody>
      </p:sp>
    </p:spTree>
    <p:extLst>
      <p:ext uri="{BB962C8B-B14F-4D97-AF65-F5344CB8AC3E}">
        <p14:creationId xmlns:p14="http://schemas.microsoft.com/office/powerpoint/2010/main" val="322090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Time course graphs show predictor weights, produced by regressing component scores onto the matrix</a:t>
            </a:r>
            <a:r>
              <a:rPr lang="en-CA" baseline="0" dirty="0" smtClean="0"/>
              <a:t> of predictors created from the timing vectors for each condition and each participant.</a:t>
            </a:r>
          </a:p>
          <a:p>
            <a:endParaRPr lang="en-CA" dirty="0" smtClean="0"/>
          </a:p>
          <a:p>
            <a:r>
              <a:rPr lang="en-CA" dirty="0" smtClean="0"/>
              <a:t>The</a:t>
            </a:r>
            <a:r>
              <a:rPr lang="en-CA" baseline="0" dirty="0" smtClean="0"/>
              <a:t> higher the predictor weight, the more strongly the spatial pattern shows up – so, a high predictor weight in the graph on the right means strong deactivation in DMN regions</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18</a:t>
            </a:fld>
            <a:endParaRPr lang="en-CA"/>
          </a:p>
        </p:txBody>
      </p:sp>
    </p:spTree>
    <p:extLst>
      <p:ext uri="{BB962C8B-B14F-4D97-AF65-F5344CB8AC3E}">
        <p14:creationId xmlns:p14="http://schemas.microsoft.com/office/powerpoint/2010/main" val="1942717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Same participants as fMRI</a:t>
            </a:r>
            <a:r>
              <a:rPr lang="en-CA" baseline="0" dirty="0" smtClean="0"/>
              <a:t> study</a:t>
            </a:r>
            <a:endParaRPr lang="en-CA" dirty="0" smtClean="0"/>
          </a:p>
          <a:p>
            <a:endParaRPr lang="en-CA" dirty="0" smtClean="0"/>
          </a:p>
          <a:p>
            <a:r>
              <a:rPr lang="en-CA" dirty="0" smtClean="0"/>
              <a:t>Sliding average for overlapping</a:t>
            </a:r>
            <a:r>
              <a:rPr lang="en-CA" baseline="0" dirty="0" smtClean="0"/>
              <a:t> time windows</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21</a:t>
            </a:fld>
            <a:endParaRPr lang="en-CA"/>
          </a:p>
        </p:txBody>
      </p:sp>
    </p:spTree>
    <p:extLst>
      <p:ext uri="{BB962C8B-B14F-4D97-AF65-F5344CB8AC3E}">
        <p14:creationId xmlns:p14="http://schemas.microsoft.com/office/powerpoint/2010/main" val="143046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first network found in the unimodal MEG analysis and the first network</a:t>
            </a:r>
            <a:r>
              <a:rPr lang="en-CA" baseline="0" dirty="0" smtClean="0"/>
              <a:t> found in the multimodal meg-</a:t>
            </a:r>
            <a:r>
              <a:rPr lang="en-CA" baseline="0" dirty="0" err="1" smtClean="0"/>
              <a:t>fmri</a:t>
            </a:r>
            <a:r>
              <a:rPr lang="en-CA" baseline="0" dirty="0" smtClean="0"/>
              <a:t> analysis seem to have similar spatial patterns of activity, involving decreases in alpha and beta frequency power in parietal and frontal regions.</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26</a:t>
            </a:fld>
            <a:endParaRPr lang="en-CA"/>
          </a:p>
        </p:txBody>
      </p:sp>
    </p:spTree>
    <p:extLst>
      <p:ext uri="{BB962C8B-B14F-4D97-AF65-F5344CB8AC3E}">
        <p14:creationId xmlns:p14="http://schemas.microsoft.com/office/powerpoint/2010/main" val="166626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The first network found in the unimodal MEG analysis and the first network</a:t>
            </a:r>
            <a:r>
              <a:rPr lang="en-CA" baseline="0" dirty="0" smtClean="0"/>
              <a:t> found in the multimodal meg-</a:t>
            </a:r>
            <a:r>
              <a:rPr lang="en-CA" baseline="0" dirty="0" err="1" smtClean="0"/>
              <a:t>fmri</a:t>
            </a:r>
            <a:r>
              <a:rPr lang="en-CA" baseline="0" dirty="0" smtClean="0"/>
              <a:t> analysis also seem to have extremely similar </a:t>
            </a:r>
            <a:r>
              <a:rPr lang="en-CA" baseline="0" dirty="0" err="1" smtClean="0"/>
              <a:t>timecourses</a:t>
            </a:r>
            <a:r>
              <a:rPr lang="en-CA" baseline="0" dirty="0" smtClean="0"/>
              <a:t> of activity. While slight difference become visible upon very close inspection, these </a:t>
            </a:r>
            <a:r>
              <a:rPr lang="en-CA" baseline="0" dirty="0" err="1" smtClean="0"/>
              <a:t>timecourses</a:t>
            </a:r>
            <a:r>
              <a:rPr lang="en-CA" baseline="0" dirty="0" smtClean="0"/>
              <a:t> are so similar that we can say this is the same network. So, this finding is replicated between the unimodal and multimodal analyses. This close match adds credence to the source localization done on the MEG data by the </a:t>
            </a:r>
            <a:r>
              <a:rPr lang="en-CA" baseline="0" dirty="0" err="1" smtClean="0"/>
              <a:t>beamformer</a:t>
            </a:r>
            <a:r>
              <a:rPr lang="en-CA" baseline="0" dirty="0" smtClean="0"/>
              <a:t> algorithm.</a:t>
            </a:r>
            <a:endParaRPr lang="en-CA" dirty="0" smtClean="0"/>
          </a:p>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27</a:t>
            </a:fld>
            <a:endParaRPr lang="en-CA"/>
          </a:p>
        </p:txBody>
      </p:sp>
    </p:spTree>
    <p:extLst>
      <p:ext uri="{BB962C8B-B14F-4D97-AF65-F5344CB8AC3E}">
        <p14:creationId xmlns:p14="http://schemas.microsoft.com/office/powerpoint/2010/main" val="229396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28</a:t>
            </a:fld>
            <a:endParaRPr lang="en-CA"/>
          </a:p>
        </p:txBody>
      </p:sp>
    </p:spTree>
    <p:extLst>
      <p:ext uri="{BB962C8B-B14F-4D97-AF65-F5344CB8AC3E}">
        <p14:creationId xmlns:p14="http://schemas.microsoft.com/office/powerpoint/2010/main" val="1502917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29</a:t>
            </a:fld>
            <a:endParaRPr lang="en-CA"/>
          </a:p>
        </p:txBody>
      </p:sp>
    </p:spTree>
    <p:extLst>
      <p:ext uri="{BB962C8B-B14F-4D97-AF65-F5344CB8AC3E}">
        <p14:creationId xmlns:p14="http://schemas.microsoft.com/office/powerpoint/2010/main" val="211421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30</a:t>
            </a:fld>
            <a:endParaRPr lang="en-CA"/>
          </a:p>
        </p:txBody>
      </p:sp>
    </p:spTree>
    <p:extLst>
      <p:ext uri="{BB962C8B-B14F-4D97-AF65-F5344CB8AC3E}">
        <p14:creationId xmlns:p14="http://schemas.microsoft.com/office/powerpoint/2010/main" val="33724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31</a:t>
            </a:fld>
            <a:endParaRPr lang="en-CA"/>
          </a:p>
        </p:txBody>
      </p:sp>
    </p:spTree>
    <p:extLst>
      <p:ext uri="{BB962C8B-B14F-4D97-AF65-F5344CB8AC3E}">
        <p14:creationId xmlns:p14="http://schemas.microsoft.com/office/powerpoint/2010/main" val="2608736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32</a:t>
            </a:fld>
            <a:endParaRPr lang="en-CA"/>
          </a:p>
        </p:txBody>
      </p:sp>
    </p:spTree>
    <p:extLst>
      <p:ext uri="{BB962C8B-B14F-4D97-AF65-F5344CB8AC3E}">
        <p14:creationId xmlns:p14="http://schemas.microsoft.com/office/powerpoint/2010/main" val="370059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33</a:t>
            </a:fld>
            <a:endParaRPr lang="en-CA"/>
          </a:p>
        </p:txBody>
      </p:sp>
    </p:spTree>
    <p:extLst>
      <p:ext uri="{BB962C8B-B14F-4D97-AF65-F5344CB8AC3E}">
        <p14:creationId xmlns:p14="http://schemas.microsoft.com/office/powerpoint/2010/main" val="123403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Which lake is the jumping white fish most likely to</a:t>
            </a:r>
            <a:r>
              <a:rPr lang="en-CA" baseline="0" dirty="0" smtClean="0"/>
              <a:t> have migrated from?</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7</a:t>
            </a:fld>
            <a:endParaRPr lang="en-CA"/>
          </a:p>
        </p:txBody>
      </p:sp>
    </p:spTree>
    <p:extLst>
      <p:ext uri="{BB962C8B-B14F-4D97-AF65-F5344CB8AC3E}">
        <p14:creationId xmlns:p14="http://schemas.microsoft.com/office/powerpoint/2010/main" val="1565464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34</a:t>
            </a:fld>
            <a:endParaRPr lang="en-CA"/>
          </a:p>
        </p:txBody>
      </p:sp>
    </p:spTree>
    <p:extLst>
      <p:ext uri="{BB962C8B-B14F-4D97-AF65-F5344CB8AC3E}">
        <p14:creationId xmlns:p14="http://schemas.microsoft.com/office/powerpoint/2010/main" val="104335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currently running</a:t>
            </a:r>
            <a:r>
              <a:rPr lang="en-US" baseline="0" dirty="0" smtClean="0"/>
              <a:t> an EEG study investigating the role that oscillations play in sorting items into ordered groups in working memory.</a:t>
            </a:r>
          </a:p>
          <a:p>
            <a:endParaRPr lang="en-US" baseline="0" dirty="0" smtClean="0"/>
          </a:p>
          <a:p>
            <a:r>
              <a:rPr lang="en-US" baseline="0" dirty="0" smtClean="0"/>
              <a:t>My long-term career goal is to understand the functional brain networks involved in working memory, and to understand the role that oscillations play in forming those networks.</a:t>
            </a:r>
          </a:p>
          <a:p>
            <a:endParaRPr lang="en-US" baseline="0" dirty="0" smtClean="0"/>
          </a:p>
          <a:p>
            <a:r>
              <a:rPr lang="en-US" baseline="0" dirty="0" smtClean="0"/>
              <a:t>So, I’m hoping for opportunities to focus primarily on EEG or MEG studies of memory.</a:t>
            </a:r>
            <a:endParaRPr lang="en-US" dirty="0"/>
          </a:p>
        </p:txBody>
      </p:sp>
      <p:sp>
        <p:nvSpPr>
          <p:cNvPr id="4" name="Slide Number Placeholder 3"/>
          <p:cNvSpPr>
            <a:spLocks noGrp="1"/>
          </p:cNvSpPr>
          <p:nvPr>
            <p:ph type="sldNum" sz="quarter" idx="10"/>
          </p:nvPr>
        </p:nvSpPr>
        <p:spPr/>
        <p:txBody>
          <a:bodyPr/>
          <a:lstStyle/>
          <a:p>
            <a:fld id="{BB7C0475-256D-47C3-A106-AC781F590435}" type="slidenum">
              <a:rPr lang="en-CA" smtClean="0"/>
              <a:t>36</a:t>
            </a:fld>
            <a:endParaRPr lang="en-CA"/>
          </a:p>
        </p:txBody>
      </p:sp>
    </p:spTree>
    <p:extLst>
      <p:ext uri="{BB962C8B-B14F-4D97-AF65-F5344CB8AC3E}">
        <p14:creationId xmlns:p14="http://schemas.microsoft.com/office/powerpoint/2010/main" val="138507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 would ask you ‘how likely is it that the white fish you just saw jumping in the downstream lake came from the left-hand upstream lake rather than the right-hand upstream lake?’</a:t>
            </a:r>
          </a:p>
          <a:p>
            <a:r>
              <a:rPr lang="en-CA" dirty="0" smtClean="0"/>
              <a:t>The</a:t>
            </a:r>
            <a:r>
              <a:rPr lang="en-CA" baseline="0" dirty="0" smtClean="0"/>
              <a:t> cursor starts at the midpoint of the </a:t>
            </a:r>
            <a:r>
              <a:rPr lang="en-CA" baseline="0" dirty="0" err="1" smtClean="0"/>
              <a:t>likert</a:t>
            </a:r>
            <a:r>
              <a:rPr lang="en-CA" baseline="0" dirty="0" smtClean="0"/>
              <a:t> scale, and you move it up if you agree with the focal hypothesis, and down if you disagree.</a:t>
            </a:r>
            <a:endParaRPr lang="en-CA" dirty="0" smtClean="0"/>
          </a:p>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8</a:t>
            </a:fld>
            <a:endParaRPr lang="en-CA"/>
          </a:p>
        </p:txBody>
      </p:sp>
    </p:spTree>
    <p:extLst>
      <p:ext uri="{BB962C8B-B14F-4D97-AF65-F5344CB8AC3E}">
        <p14:creationId xmlns:p14="http://schemas.microsoft.com/office/powerpoint/2010/main" val="309252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Easy</a:t>
            </a:r>
            <a:r>
              <a:rPr lang="en-CA" baseline="0" dirty="0" smtClean="0"/>
              <a:t> to tell whether to go above or below the midline on the </a:t>
            </a:r>
            <a:r>
              <a:rPr lang="en-CA" baseline="0" dirty="0" err="1" smtClean="0"/>
              <a:t>likert</a:t>
            </a:r>
            <a:r>
              <a:rPr lang="en-CA" baseline="0" dirty="0" smtClean="0"/>
              <a:t> scale.</a:t>
            </a:r>
          </a:p>
          <a:p>
            <a:endParaRPr lang="en-CA" baseline="0" dirty="0" smtClean="0"/>
          </a:p>
          <a:p>
            <a:r>
              <a:rPr lang="en-CA" baseline="0" dirty="0" smtClean="0"/>
              <a:t>So, the condition where the evidence supports the focal hypothesis and the condition where the participant chooses to accept the focal hypothesis are practically the same.</a:t>
            </a:r>
          </a:p>
          <a:p>
            <a:endParaRPr lang="en-CA" baseline="0" dirty="0" smtClean="0"/>
          </a:p>
          <a:p>
            <a:r>
              <a:rPr lang="en-CA" baseline="0" dirty="0" smtClean="0"/>
              <a:t>Similarly, the condition where the evidence supports the alternative hypothesis and the condition where the participant chooses to reject the focal hypothesis are practically the same.</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9</a:t>
            </a:fld>
            <a:endParaRPr lang="en-CA"/>
          </a:p>
        </p:txBody>
      </p:sp>
    </p:spTree>
    <p:extLst>
      <p:ext uri="{BB962C8B-B14F-4D97-AF65-F5344CB8AC3E}">
        <p14:creationId xmlns:p14="http://schemas.microsoft.com/office/powerpoint/2010/main" val="347964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10</a:t>
            </a:fld>
            <a:endParaRPr lang="en-CA"/>
          </a:p>
        </p:txBody>
      </p:sp>
    </p:spTree>
    <p:extLst>
      <p:ext uri="{BB962C8B-B14F-4D97-AF65-F5344CB8AC3E}">
        <p14:creationId xmlns:p14="http://schemas.microsoft.com/office/powerpoint/2010/main" val="118722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11</a:t>
            </a:fld>
            <a:endParaRPr lang="en-CA"/>
          </a:p>
        </p:txBody>
      </p:sp>
    </p:spTree>
    <p:extLst>
      <p:ext uri="{BB962C8B-B14F-4D97-AF65-F5344CB8AC3E}">
        <p14:creationId xmlns:p14="http://schemas.microsoft.com/office/powerpoint/2010/main" val="4241864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the regression, we use a finite impulse response (FIR) model, so that we make no assumptions about the shape</a:t>
            </a:r>
            <a:r>
              <a:rPr lang="en-CA" baseline="0" dirty="0" smtClean="0"/>
              <a:t> of the hemodynamic response</a:t>
            </a:r>
          </a:p>
          <a:p>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15</a:t>
            </a:fld>
            <a:endParaRPr lang="en-CA"/>
          </a:p>
        </p:txBody>
      </p:sp>
    </p:spTree>
    <p:extLst>
      <p:ext uri="{BB962C8B-B14F-4D97-AF65-F5344CB8AC3E}">
        <p14:creationId xmlns:p14="http://schemas.microsoft.com/office/powerpoint/2010/main" val="874595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7C0475-256D-47C3-A106-AC781F590435}" type="slidenum">
              <a:rPr lang="en-CA" smtClean="0"/>
              <a:t>16</a:t>
            </a:fld>
            <a:endParaRPr lang="en-CA"/>
          </a:p>
        </p:txBody>
      </p:sp>
    </p:spTree>
    <p:extLst>
      <p:ext uri="{BB962C8B-B14F-4D97-AF65-F5344CB8AC3E}">
        <p14:creationId xmlns:p14="http://schemas.microsoft.com/office/powerpoint/2010/main" val="391996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These are not maps of t-values – they’re component loadings (right singular vector) </a:t>
            </a:r>
            <a:r>
              <a:rPr lang="en-CA" dirty="0" err="1" smtClean="0"/>
              <a:t>thresholded</a:t>
            </a:r>
            <a:r>
              <a:rPr lang="en-CA" dirty="0" smtClean="0"/>
              <a:t> to best display cluster shapes</a:t>
            </a:r>
          </a:p>
          <a:p>
            <a:endParaRPr lang="en-CA" dirty="0" smtClean="0"/>
          </a:p>
          <a:p>
            <a:r>
              <a:rPr lang="en-CA" dirty="0" err="1" smtClean="0"/>
              <a:t>Frontoparietal</a:t>
            </a:r>
            <a:r>
              <a:rPr lang="en-CA" dirty="0" smtClean="0"/>
              <a:t> network,</a:t>
            </a:r>
            <a:r>
              <a:rPr lang="en-CA" baseline="0" dirty="0" smtClean="0"/>
              <a:t> dorsal attention network. (‘task-positive network’)</a:t>
            </a:r>
          </a:p>
          <a:p>
            <a:r>
              <a:rPr lang="en-CA" baseline="0" dirty="0" smtClean="0"/>
              <a:t>Tend to get strong parietal and lateral occipital activity in tasks with large visual displays</a:t>
            </a:r>
          </a:p>
          <a:p>
            <a:endParaRPr lang="en-CA" baseline="0" dirty="0" smtClean="0"/>
          </a:p>
          <a:p>
            <a:r>
              <a:rPr lang="en-CA" baseline="0" dirty="0" smtClean="0"/>
              <a:t>Default mode network (‘task negative network’)</a:t>
            </a:r>
            <a:endParaRPr lang="en-CA" dirty="0"/>
          </a:p>
        </p:txBody>
      </p:sp>
      <p:sp>
        <p:nvSpPr>
          <p:cNvPr id="4" name="Slide Number Placeholder 3"/>
          <p:cNvSpPr>
            <a:spLocks noGrp="1"/>
          </p:cNvSpPr>
          <p:nvPr>
            <p:ph type="sldNum" sz="quarter" idx="10"/>
          </p:nvPr>
        </p:nvSpPr>
        <p:spPr/>
        <p:txBody>
          <a:bodyPr/>
          <a:lstStyle/>
          <a:p>
            <a:fld id="{BB7C0475-256D-47C3-A106-AC781F590435}" type="slidenum">
              <a:rPr lang="en-CA" smtClean="0"/>
              <a:t>17</a:t>
            </a:fld>
            <a:endParaRPr lang="en-CA"/>
          </a:p>
        </p:txBody>
      </p:sp>
    </p:spTree>
    <p:extLst>
      <p:ext uri="{BB962C8B-B14F-4D97-AF65-F5344CB8AC3E}">
        <p14:creationId xmlns:p14="http://schemas.microsoft.com/office/powerpoint/2010/main" val="348838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3DA475-9D1C-4648-A6BF-E7B6A9CD165B}" type="datetimeFigureOut">
              <a:rPr lang="en-US" smtClean="0"/>
              <a:t>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150948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DA475-9D1C-4648-A6BF-E7B6A9CD165B}" type="datetimeFigureOut">
              <a:rPr lang="en-US" smtClean="0"/>
              <a:t>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242656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DA475-9D1C-4648-A6BF-E7B6A9CD165B}" type="datetimeFigureOut">
              <a:rPr lang="en-US" smtClean="0"/>
              <a:t>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402310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DA475-9D1C-4648-A6BF-E7B6A9CD165B}" type="datetimeFigureOut">
              <a:rPr lang="en-US" smtClean="0"/>
              <a:t>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4145705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3DA475-9D1C-4648-A6BF-E7B6A9CD165B}" type="datetimeFigureOut">
              <a:rPr lang="en-US" smtClean="0"/>
              <a:t>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193075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3DA475-9D1C-4648-A6BF-E7B6A9CD165B}" type="datetimeFigureOut">
              <a:rPr lang="en-US" smtClean="0"/>
              <a:t>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81201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3DA475-9D1C-4648-A6BF-E7B6A9CD165B}" type="datetimeFigureOut">
              <a:rPr lang="en-US" smtClean="0"/>
              <a:t>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3074122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3DA475-9D1C-4648-A6BF-E7B6A9CD165B}" type="datetimeFigureOut">
              <a:rPr lang="en-US" smtClean="0"/>
              <a:t>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388977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A475-9D1C-4648-A6BF-E7B6A9CD165B}" type="datetimeFigureOut">
              <a:rPr lang="en-US" smtClean="0"/>
              <a:t>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3269310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3DA475-9D1C-4648-A6BF-E7B6A9CD165B}" type="datetimeFigureOut">
              <a:rPr lang="en-US" smtClean="0"/>
              <a:t>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335829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3DA475-9D1C-4648-A6BF-E7B6A9CD165B}" type="datetimeFigureOut">
              <a:rPr lang="en-US" smtClean="0"/>
              <a:t>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76B06-13DE-4ACD-92ED-E9C7AA7A9AE8}" type="slidenum">
              <a:rPr lang="en-US" smtClean="0"/>
              <a:t>‹#›</a:t>
            </a:fld>
            <a:endParaRPr lang="en-US"/>
          </a:p>
        </p:txBody>
      </p:sp>
    </p:spTree>
    <p:extLst>
      <p:ext uri="{BB962C8B-B14F-4D97-AF65-F5344CB8AC3E}">
        <p14:creationId xmlns:p14="http://schemas.microsoft.com/office/powerpoint/2010/main" val="368914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DA475-9D1C-4648-A6BF-E7B6A9CD165B}" type="datetimeFigureOut">
              <a:rPr lang="en-US" smtClean="0"/>
              <a:t>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76B06-13DE-4ACD-92ED-E9C7AA7A9AE8}" type="slidenum">
              <a:rPr lang="en-US" smtClean="0"/>
              <a:t>‹#›</a:t>
            </a:fld>
            <a:endParaRPr lang="en-US"/>
          </a:p>
        </p:txBody>
      </p:sp>
    </p:spTree>
    <p:extLst>
      <p:ext uri="{BB962C8B-B14F-4D97-AF65-F5344CB8AC3E}">
        <p14:creationId xmlns:p14="http://schemas.microsoft.com/office/powerpoint/2010/main" val="746703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8918" y="380012"/>
            <a:ext cx="9594165" cy="1938992"/>
          </a:xfrm>
          <a:prstGeom prst="rect">
            <a:avLst/>
          </a:prstGeom>
          <a:noFill/>
        </p:spPr>
        <p:txBody>
          <a:bodyPr wrap="square" rtlCol="0">
            <a:spAutoFit/>
          </a:bodyPr>
          <a:lstStyle/>
          <a:p>
            <a:pPr algn="ctr"/>
            <a:r>
              <a:rPr lang="en-US" sz="4000" dirty="0">
                <a:solidFill>
                  <a:srgbClr val="002060"/>
                </a:solidFill>
                <a:latin typeface="Arial" panose="020B0604020202020204" pitchFamily="34" charset="0"/>
                <a:cs typeface="Arial" panose="020B0604020202020204" pitchFamily="34" charset="0"/>
              </a:rPr>
              <a:t>Functional connectivity and multimodal analyses of MEG and fMRI data during hypothesis judgment</a:t>
            </a:r>
          </a:p>
        </p:txBody>
      </p:sp>
      <p:sp>
        <p:nvSpPr>
          <p:cNvPr id="3" name="TextBox 2"/>
          <p:cNvSpPr txBox="1"/>
          <p:nvPr/>
        </p:nvSpPr>
        <p:spPr>
          <a:xfrm>
            <a:off x="2304757" y="2932533"/>
            <a:ext cx="7582487" cy="1569660"/>
          </a:xfrm>
          <a:prstGeom prst="rect">
            <a:avLst/>
          </a:prstGeom>
          <a:noFill/>
        </p:spPr>
        <p:txBody>
          <a:bodyPr wrap="square" rtlCol="0">
            <a:spAutoFit/>
          </a:bodyPr>
          <a:lstStyle/>
          <a:p>
            <a:pPr algn="ctr"/>
            <a:r>
              <a:rPr lang="en-CA" sz="3200" dirty="0" smtClean="0">
                <a:solidFill>
                  <a:srgbClr val="002060"/>
                </a:solidFill>
                <a:latin typeface="Arial" panose="020B0604020202020204" pitchFamily="34" charset="0"/>
                <a:cs typeface="Arial" panose="020B0604020202020204" pitchFamily="34" charset="0"/>
              </a:rPr>
              <a:t>Jennifer C. Whitman, PhD</a:t>
            </a:r>
          </a:p>
          <a:p>
            <a:pPr algn="ctr"/>
            <a:endParaRPr lang="en-CA" sz="1600" dirty="0" smtClean="0">
              <a:solidFill>
                <a:srgbClr val="002060"/>
              </a:solidFill>
              <a:latin typeface="Arial" panose="020B0604020202020204" pitchFamily="34" charset="0"/>
              <a:cs typeface="Arial" panose="020B0604020202020204" pitchFamily="34" charset="0"/>
            </a:endParaRPr>
          </a:p>
          <a:p>
            <a:pPr algn="ctr"/>
            <a:r>
              <a:rPr lang="en-CA" sz="2400" dirty="0" smtClean="0">
                <a:solidFill>
                  <a:srgbClr val="002060"/>
                </a:solidFill>
                <a:latin typeface="Arial" panose="020B0604020202020204" pitchFamily="34" charset="0"/>
                <a:cs typeface="Arial" panose="020B0604020202020204" pitchFamily="34" charset="0"/>
              </a:rPr>
              <a:t>University of British Columbia</a:t>
            </a:r>
          </a:p>
          <a:p>
            <a:pPr algn="ctr"/>
            <a:r>
              <a:rPr lang="en-CA" sz="2400" dirty="0" smtClean="0">
                <a:solidFill>
                  <a:srgbClr val="002060"/>
                </a:solidFill>
                <a:latin typeface="Arial" panose="020B0604020202020204" pitchFamily="34" charset="0"/>
                <a:cs typeface="Arial" panose="020B0604020202020204" pitchFamily="34" charset="0"/>
              </a:rPr>
              <a:t>Department of Psychology</a:t>
            </a:r>
            <a:endParaRPr lang="en-US" sz="24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3" t="27536" r="213" b="46087"/>
          <a:stretch/>
        </p:blipFill>
        <p:spPr>
          <a:xfrm>
            <a:off x="-70713" y="4780546"/>
            <a:ext cx="12333427" cy="2113631"/>
          </a:xfrm>
          <a:prstGeom prst="rect">
            <a:avLst/>
          </a:prstGeom>
        </p:spPr>
      </p:pic>
    </p:spTree>
    <p:extLst>
      <p:ext uri="{BB962C8B-B14F-4D97-AF65-F5344CB8AC3E}">
        <p14:creationId xmlns:p14="http://schemas.microsoft.com/office/powerpoint/2010/main" val="1770217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4302194" y="203966"/>
            <a:ext cx="35876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Key Terminology</a:t>
            </a:r>
            <a:endParaRPr lang="en-US" altLang="en-US" sz="3600" dirty="0">
              <a:solidFill>
                <a:schemeClr val="bg1"/>
              </a:solidFill>
              <a:latin typeface="Arial" panose="020B0604020202020204" pitchFamily="34" charset="0"/>
            </a:endParaRPr>
          </a:p>
        </p:txBody>
      </p:sp>
      <p:sp>
        <p:nvSpPr>
          <p:cNvPr id="7" name="TextBox 1"/>
          <p:cNvSpPr txBox="1">
            <a:spLocks noChangeArrowheads="1"/>
          </p:cNvSpPr>
          <p:nvPr/>
        </p:nvSpPr>
        <p:spPr bwMode="auto">
          <a:xfrm>
            <a:off x="1103900" y="1339260"/>
            <a:ext cx="9984236" cy="130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u="sng" dirty="0" smtClean="0">
                <a:latin typeface="Arial" panose="020B0604020202020204" pitchFamily="34" charset="0"/>
              </a:rPr>
              <a:t>Focal Hypothesis:</a:t>
            </a:r>
            <a:r>
              <a:rPr lang="en-CA" altLang="en-US" sz="2800" dirty="0" smtClean="0">
                <a:latin typeface="Arial" panose="020B0604020202020204" pitchFamily="34" charset="0"/>
              </a:rPr>
              <a:t> the hypothesis (the lake) we ask the participant about – the one we draw attention to</a:t>
            </a:r>
          </a:p>
        </p:txBody>
      </p:sp>
      <p:sp>
        <p:nvSpPr>
          <p:cNvPr id="6" name="TextBox 1"/>
          <p:cNvSpPr txBox="1">
            <a:spLocks noChangeArrowheads="1"/>
          </p:cNvSpPr>
          <p:nvPr/>
        </p:nvSpPr>
        <p:spPr bwMode="auto">
          <a:xfrm>
            <a:off x="1103900" y="3076849"/>
            <a:ext cx="9984236" cy="130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u="sng" dirty="0" smtClean="0">
                <a:latin typeface="Arial" panose="020B0604020202020204" pitchFamily="34" charset="0"/>
              </a:rPr>
              <a:t>Accept Focal Condition</a:t>
            </a:r>
            <a:r>
              <a:rPr lang="en-CA" altLang="en-US" sz="2800" dirty="0" smtClean="0">
                <a:latin typeface="Arial" panose="020B0604020202020204" pitchFamily="34" charset="0"/>
              </a:rPr>
              <a:t>: the evidence supports accepting the focal hypothesis – AKA evidence-hypothesis matches</a:t>
            </a:r>
          </a:p>
        </p:txBody>
      </p:sp>
      <p:sp>
        <p:nvSpPr>
          <p:cNvPr id="8" name="TextBox 1"/>
          <p:cNvSpPr txBox="1">
            <a:spLocks noChangeArrowheads="1"/>
          </p:cNvSpPr>
          <p:nvPr/>
        </p:nvSpPr>
        <p:spPr bwMode="auto">
          <a:xfrm>
            <a:off x="1103900" y="4814437"/>
            <a:ext cx="9984236" cy="1305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u="sng" dirty="0" smtClean="0">
                <a:latin typeface="Arial" panose="020B0604020202020204" pitchFamily="34" charset="0"/>
              </a:rPr>
              <a:t>Reject Focal Condition</a:t>
            </a:r>
            <a:r>
              <a:rPr lang="en-CA" altLang="en-US" sz="2800" dirty="0" smtClean="0">
                <a:latin typeface="Arial" panose="020B0604020202020204" pitchFamily="34" charset="0"/>
              </a:rPr>
              <a:t>: </a:t>
            </a:r>
            <a:r>
              <a:rPr lang="en-CA" altLang="en-US" sz="2800" dirty="0">
                <a:latin typeface="Arial" panose="020B0604020202020204" pitchFamily="34" charset="0"/>
              </a:rPr>
              <a:t>the evidence supports </a:t>
            </a:r>
            <a:r>
              <a:rPr lang="en-CA" altLang="en-US" sz="2800" dirty="0" smtClean="0">
                <a:latin typeface="Arial" panose="020B0604020202020204" pitchFamily="34" charset="0"/>
              </a:rPr>
              <a:t>rejecting </a:t>
            </a:r>
            <a:r>
              <a:rPr lang="en-CA" altLang="en-US" sz="2800" dirty="0">
                <a:latin typeface="Arial" panose="020B0604020202020204" pitchFamily="34" charset="0"/>
              </a:rPr>
              <a:t>the focal </a:t>
            </a:r>
            <a:r>
              <a:rPr lang="en-CA" altLang="en-US" sz="2800" dirty="0" smtClean="0">
                <a:latin typeface="Arial" panose="020B0604020202020204" pitchFamily="34" charset="0"/>
              </a:rPr>
              <a:t>hypothesis, in favour of the alternative hypothesis</a:t>
            </a:r>
            <a:endParaRPr lang="en-CA" altLang="en-US" sz="2800" dirty="0">
              <a:latin typeface="Arial" panose="020B0604020202020204" pitchFamily="34" charset="0"/>
            </a:endParaRPr>
          </a:p>
        </p:txBody>
      </p:sp>
    </p:spTree>
    <p:extLst>
      <p:ext uri="{BB962C8B-B14F-4D97-AF65-F5344CB8AC3E}">
        <p14:creationId xmlns:p14="http://schemas.microsoft.com/office/powerpoint/2010/main" val="324892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4798238" y="203966"/>
            <a:ext cx="25955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a:t>
            </a:r>
            <a:endParaRPr lang="en-US" altLang="en-US" sz="3600" dirty="0">
              <a:solidFill>
                <a:schemeClr val="bg1"/>
              </a:solidFill>
              <a:latin typeface="Arial" panose="020B0604020202020204" pitchFamily="34" charset="0"/>
            </a:endParaRPr>
          </a:p>
        </p:txBody>
      </p:sp>
      <p:sp>
        <p:nvSpPr>
          <p:cNvPr id="7" name="TextBox 1"/>
          <p:cNvSpPr txBox="1">
            <a:spLocks noChangeArrowheads="1"/>
          </p:cNvSpPr>
          <p:nvPr/>
        </p:nvSpPr>
        <p:spPr bwMode="auto">
          <a:xfrm>
            <a:off x="1103900" y="1339260"/>
            <a:ext cx="9984236"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dirty="0" smtClean="0">
                <a:latin typeface="Arial" panose="020B0604020202020204" pitchFamily="34" charset="0"/>
              </a:rPr>
              <a:t>Identifies functionally connected brain networks, like PCA, ICA, &amp; correlations with a seed region</a:t>
            </a:r>
          </a:p>
          <a:p>
            <a:pPr>
              <a:lnSpc>
                <a:spcPct val="150000"/>
              </a:lnSpc>
              <a:spcBef>
                <a:spcPct val="0"/>
              </a:spcBef>
              <a:buNone/>
            </a:pPr>
            <a:endParaRPr lang="en-CA" altLang="en-US" sz="2800" dirty="0">
              <a:latin typeface="Arial" panose="020B0604020202020204" pitchFamily="34" charset="0"/>
            </a:endParaRPr>
          </a:p>
          <a:p>
            <a:pPr>
              <a:lnSpc>
                <a:spcPct val="150000"/>
              </a:lnSpc>
              <a:spcBef>
                <a:spcPct val="0"/>
              </a:spcBef>
              <a:buNone/>
            </a:pPr>
            <a:r>
              <a:rPr lang="en-CA" altLang="en-US" sz="2800" i="1" dirty="0" smtClean="0">
                <a:latin typeface="Arial" panose="020B0604020202020204" pitchFamily="34" charset="0"/>
              </a:rPr>
              <a:t>but</a:t>
            </a:r>
            <a:r>
              <a:rPr lang="en-CA" altLang="en-US" sz="2800" dirty="0" smtClean="0">
                <a:latin typeface="Arial" panose="020B0604020202020204" pitchFamily="34" charset="0"/>
              </a:rPr>
              <a:t>… all of the networks identified by fMRI-CPCA represent changes in activity predictable from task timing.</a:t>
            </a:r>
            <a:endParaRPr lang="en-CA" altLang="en-US" sz="2800" dirty="0">
              <a:latin typeface="Arial" panose="020B0604020202020204" pitchFamily="34" charset="0"/>
            </a:endParaRPr>
          </a:p>
        </p:txBody>
      </p:sp>
    </p:spTree>
    <p:extLst>
      <p:ext uri="{BB962C8B-B14F-4D97-AF65-F5344CB8AC3E}">
        <p14:creationId xmlns:p14="http://schemas.microsoft.com/office/powerpoint/2010/main" val="2056416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0659" y="2644181"/>
            <a:ext cx="5640036" cy="3517496"/>
          </a:xfrm>
          <a:prstGeom prst="rect">
            <a:avLst/>
          </a:prstGeom>
        </p:spPr>
      </p:pic>
      <p:sp>
        <p:nvSpPr>
          <p:cNvPr id="7" name="TextBox 1"/>
          <p:cNvSpPr txBox="1">
            <a:spLocks noChangeArrowheads="1"/>
          </p:cNvSpPr>
          <p:nvPr/>
        </p:nvSpPr>
        <p:spPr bwMode="auto">
          <a:xfrm>
            <a:off x="222865" y="1324833"/>
            <a:ext cx="6491441"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None/>
            </a:pPr>
            <a:r>
              <a:rPr lang="en-CA" altLang="en-US" sz="2400" dirty="0" smtClean="0">
                <a:latin typeface="Arial" panose="020B0604020202020204" pitchFamily="34" charset="0"/>
              </a:rPr>
              <a:t>What functionally connected brain systems would we expect to see involved?</a:t>
            </a:r>
            <a:endParaRPr lang="en-CA" altLang="en-US" sz="2400" dirty="0">
              <a:latin typeface="Arial" panose="020B0604020202020204" pitchFamily="34" charset="0"/>
            </a:endParaRPr>
          </a:p>
        </p:txBody>
      </p:sp>
      <p:grpSp>
        <p:nvGrpSpPr>
          <p:cNvPr id="8" name="Group 7"/>
          <p:cNvGrpSpPr/>
          <p:nvPr/>
        </p:nvGrpSpPr>
        <p:grpSpPr>
          <a:xfrm>
            <a:off x="6679471" y="1628181"/>
            <a:ext cx="5104283" cy="4242844"/>
            <a:chOff x="6679471" y="1882181"/>
            <a:chExt cx="5104283" cy="4242844"/>
          </a:xfrm>
        </p:grpSpPr>
        <p:pic>
          <p:nvPicPr>
            <p:cNvPr id="3" name="Picture 2"/>
            <p:cNvPicPr>
              <a:picLocks noChangeAspect="1"/>
            </p:cNvPicPr>
            <p:nvPr/>
          </p:nvPicPr>
          <p:blipFill>
            <a:blip r:embed="rId3"/>
            <a:stretch>
              <a:fillRect/>
            </a:stretch>
          </p:blipFill>
          <p:spPr>
            <a:xfrm>
              <a:off x="7096427" y="1882181"/>
              <a:ext cx="4687327" cy="4242844"/>
            </a:xfrm>
            <a:prstGeom prst="rect">
              <a:avLst/>
            </a:prstGeom>
          </p:spPr>
        </p:pic>
        <p:sp>
          <p:nvSpPr>
            <p:cNvPr id="6" name="Oval 5"/>
            <p:cNvSpPr/>
            <p:nvPr/>
          </p:nvSpPr>
          <p:spPr>
            <a:xfrm>
              <a:off x="6714308" y="1882181"/>
              <a:ext cx="5069445" cy="71732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6714307" y="2439529"/>
              <a:ext cx="5046618" cy="71732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6679471" y="3052110"/>
              <a:ext cx="5046618" cy="71732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6679471" y="4851804"/>
              <a:ext cx="5046618" cy="71732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Rectangle 11"/>
          <p:cNvSpPr>
            <a:spLocks noChangeArrowheads="1"/>
          </p:cNvSpPr>
          <p:nvPr/>
        </p:nvSpPr>
        <p:spPr bwMode="auto">
          <a:xfrm>
            <a:off x="8782516" y="6456618"/>
            <a:ext cx="31554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Yeo et al (2011). </a:t>
            </a:r>
            <a:r>
              <a:rPr lang="en-CA" altLang="en-US" sz="1400" b="0" i="1" dirty="0" err="1" smtClean="0">
                <a:latin typeface="Arial" panose="020B0604020202020204" pitchFamily="34" charset="0"/>
              </a:rPr>
              <a:t>Jnl</a:t>
            </a:r>
            <a:r>
              <a:rPr lang="en-CA" altLang="en-US" sz="1400" b="0" i="1" dirty="0" smtClean="0">
                <a:latin typeface="Arial" panose="020B0604020202020204" pitchFamily="34" charset="0"/>
              </a:rPr>
              <a:t> </a:t>
            </a:r>
            <a:r>
              <a:rPr lang="en-CA" altLang="en-US" sz="1400" b="0" i="1" dirty="0" err="1" smtClean="0">
                <a:latin typeface="Arial" panose="020B0604020202020204" pitchFamily="34" charset="0"/>
              </a:rPr>
              <a:t>Neurophys</a:t>
            </a:r>
            <a:endParaRPr lang="en-CA" altLang="en-US" sz="1400" b="0" i="1" dirty="0">
              <a:latin typeface="Arial" panose="020B0604020202020204" pitchFamily="34" charset="0"/>
            </a:endParaRPr>
          </a:p>
        </p:txBody>
      </p:sp>
      <p:sp>
        <p:nvSpPr>
          <p:cNvPr id="22" name="Rectangle 21"/>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
          <p:cNvSpPr txBox="1">
            <a:spLocks noChangeArrowheads="1"/>
          </p:cNvSpPr>
          <p:nvPr/>
        </p:nvSpPr>
        <p:spPr bwMode="auto">
          <a:xfrm>
            <a:off x="4208338" y="203966"/>
            <a:ext cx="37753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smtClean="0">
                <a:solidFill>
                  <a:schemeClr val="bg1"/>
                </a:solidFill>
                <a:latin typeface="Arial" panose="020B0604020202020204" pitchFamily="34" charset="0"/>
              </a:rPr>
              <a:t>Expected Results</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3375397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
          <p:cNvSpPr txBox="1">
            <a:spLocks noChangeArrowheads="1"/>
          </p:cNvSpPr>
          <p:nvPr/>
        </p:nvSpPr>
        <p:spPr bwMode="auto">
          <a:xfrm>
            <a:off x="836163" y="1804927"/>
            <a:ext cx="10305970"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nSpc>
                <a:spcPct val="150000"/>
              </a:lnSpc>
              <a:spcBef>
                <a:spcPct val="0"/>
              </a:spcBef>
            </a:pPr>
            <a:r>
              <a:rPr lang="en-CA" altLang="en-US" sz="2800" dirty="0">
                <a:latin typeface="Arial" panose="020B0604020202020204" pitchFamily="34" charset="0"/>
              </a:rPr>
              <a:t>f</a:t>
            </a:r>
            <a:r>
              <a:rPr lang="en-CA" altLang="en-US" sz="2800" dirty="0" smtClean="0">
                <a:latin typeface="Arial" panose="020B0604020202020204" pitchFamily="34" charset="0"/>
              </a:rPr>
              <a:t>or evidence-supported hypotheses, stronger functional connectivity in the frontoparietal network (FPN) or dorsal attention network (DAN) </a:t>
            </a:r>
          </a:p>
          <a:p>
            <a:pPr marL="457200" indent="-457200">
              <a:lnSpc>
                <a:spcPct val="150000"/>
              </a:lnSpc>
              <a:spcBef>
                <a:spcPct val="0"/>
              </a:spcBef>
            </a:pPr>
            <a:endParaRPr lang="en-CA" altLang="en-US" sz="2800" dirty="0" smtClean="0">
              <a:latin typeface="Arial" panose="020B0604020202020204" pitchFamily="34" charset="0"/>
            </a:endParaRPr>
          </a:p>
          <a:p>
            <a:pPr marL="457200" indent="-457200">
              <a:lnSpc>
                <a:spcPct val="150000"/>
              </a:lnSpc>
              <a:spcBef>
                <a:spcPct val="0"/>
              </a:spcBef>
            </a:pPr>
            <a:r>
              <a:rPr lang="en-CA" altLang="en-US" sz="2800" dirty="0">
                <a:latin typeface="Arial" panose="020B0604020202020204" pitchFamily="34" charset="0"/>
              </a:rPr>
              <a:t>w</a:t>
            </a:r>
            <a:r>
              <a:rPr lang="en-CA" altLang="en-US" sz="2800" dirty="0" smtClean="0">
                <a:latin typeface="Arial" panose="020B0604020202020204" pitchFamily="34" charset="0"/>
              </a:rPr>
              <a:t>ould be consistent with a more stable, salient mental representation (gestalt) corresponding to evidence-hypothesis matches</a:t>
            </a:r>
          </a:p>
        </p:txBody>
      </p:sp>
      <p:sp>
        <p:nvSpPr>
          <p:cNvPr id="3" name="Rectangle 2"/>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p:cNvSpPr txBox="1">
            <a:spLocks noChangeArrowheads="1"/>
          </p:cNvSpPr>
          <p:nvPr/>
        </p:nvSpPr>
        <p:spPr bwMode="auto">
          <a:xfrm>
            <a:off x="4208338" y="203966"/>
            <a:ext cx="37753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smtClean="0">
                <a:solidFill>
                  <a:schemeClr val="bg1"/>
                </a:solidFill>
                <a:latin typeface="Arial" panose="020B0604020202020204" pitchFamily="34" charset="0"/>
              </a:rPr>
              <a:t>Expected Results</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2404613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3225599" y="1744735"/>
            <a:ext cx="1530350" cy="4348162"/>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Arial" pitchFamily="34" charset="0"/>
                <a:cs typeface="Arial" pitchFamily="34" charset="0"/>
              </a:rPr>
              <a:t>fMRI</a:t>
            </a:r>
            <a:r>
              <a:rPr lang="en-US" sz="2000">
                <a:solidFill>
                  <a:schemeClr val="tx1"/>
                </a:solidFill>
                <a:latin typeface="Arial" pitchFamily="34" charset="0"/>
                <a:cs typeface="Arial" pitchFamily="34" charset="0"/>
              </a:rPr>
              <a:t> data</a:t>
            </a:r>
          </a:p>
        </p:txBody>
      </p:sp>
      <p:sp>
        <p:nvSpPr>
          <p:cNvPr id="21" name="TextBox 5"/>
          <p:cNvSpPr txBox="1">
            <a:spLocks noChangeArrowheads="1"/>
          </p:cNvSpPr>
          <p:nvPr/>
        </p:nvSpPr>
        <p:spPr bwMode="auto">
          <a:xfrm>
            <a:off x="3192649" y="1291166"/>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voxels</a:t>
            </a:r>
          </a:p>
        </p:txBody>
      </p:sp>
      <p:cxnSp>
        <p:nvCxnSpPr>
          <p:cNvPr id="22" name="Straight Arrow Connector 21"/>
          <p:cNvCxnSpPr/>
          <p:nvPr/>
        </p:nvCxnSpPr>
        <p:spPr bwMode="auto">
          <a:xfrm>
            <a:off x="3225599" y="1668536"/>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bwMode="auto">
          <a:xfrm rot="5400000">
            <a:off x="2692993" y="2201142"/>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8"/>
          <p:cNvSpPr txBox="1">
            <a:spLocks noChangeArrowheads="1"/>
          </p:cNvSpPr>
          <p:nvPr/>
        </p:nvSpPr>
        <p:spPr bwMode="auto">
          <a:xfrm rot="16200000">
            <a:off x="2490074" y="1928814"/>
            <a:ext cx="854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scans</a:t>
            </a:r>
          </a:p>
        </p:txBody>
      </p:sp>
      <p:sp>
        <p:nvSpPr>
          <p:cNvPr id="25" name="Left Brace 24"/>
          <p:cNvSpPr/>
          <p:nvPr/>
        </p:nvSpPr>
        <p:spPr bwMode="auto">
          <a:xfrm>
            <a:off x="2489549" y="17447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26" name="TextBox 11"/>
          <p:cNvSpPr txBox="1">
            <a:spLocks noChangeArrowheads="1"/>
          </p:cNvSpPr>
          <p:nvPr/>
        </p:nvSpPr>
        <p:spPr bwMode="auto">
          <a:xfrm>
            <a:off x="1405763" y="20098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s1 run1</a:t>
            </a:r>
          </a:p>
        </p:txBody>
      </p:sp>
      <p:sp>
        <p:nvSpPr>
          <p:cNvPr id="27" name="Left Brace 26"/>
          <p:cNvSpPr/>
          <p:nvPr/>
        </p:nvSpPr>
        <p:spPr bwMode="auto">
          <a:xfrm>
            <a:off x="2489549" y="26591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28" name="TextBox 14"/>
          <p:cNvSpPr txBox="1">
            <a:spLocks noChangeArrowheads="1"/>
          </p:cNvSpPr>
          <p:nvPr/>
        </p:nvSpPr>
        <p:spPr bwMode="auto">
          <a:xfrm>
            <a:off x="1405763" y="29242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s1 run2</a:t>
            </a:r>
          </a:p>
        </p:txBody>
      </p:sp>
      <p:sp>
        <p:nvSpPr>
          <p:cNvPr id="29" name="Left Brace 28"/>
          <p:cNvSpPr/>
          <p:nvPr/>
        </p:nvSpPr>
        <p:spPr bwMode="auto">
          <a:xfrm>
            <a:off x="2489549" y="35735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30" name="TextBox 17"/>
          <p:cNvSpPr txBox="1">
            <a:spLocks noChangeArrowheads="1"/>
          </p:cNvSpPr>
          <p:nvPr/>
        </p:nvSpPr>
        <p:spPr bwMode="auto">
          <a:xfrm>
            <a:off x="1405763" y="38386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s2 run1</a:t>
            </a:r>
          </a:p>
        </p:txBody>
      </p:sp>
      <p:sp>
        <p:nvSpPr>
          <p:cNvPr id="31" name="Left Brace 30"/>
          <p:cNvSpPr/>
          <p:nvPr/>
        </p:nvSpPr>
        <p:spPr>
          <a:xfrm>
            <a:off x="2489549" y="5254697"/>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32" name="TextBox 19"/>
          <p:cNvSpPr txBox="1">
            <a:spLocks noChangeArrowheads="1"/>
          </p:cNvSpPr>
          <p:nvPr/>
        </p:nvSpPr>
        <p:spPr bwMode="auto">
          <a:xfrm>
            <a:off x="1263096" y="5472186"/>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s21 run2</a:t>
            </a:r>
          </a:p>
        </p:txBody>
      </p:sp>
      <p:sp>
        <p:nvSpPr>
          <p:cNvPr id="33" name="TextBox 20"/>
          <p:cNvSpPr txBox="1">
            <a:spLocks noChangeArrowheads="1"/>
          </p:cNvSpPr>
          <p:nvPr/>
        </p:nvSpPr>
        <p:spPr bwMode="auto">
          <a:xfrm rot="5400000">
            <a:off x="2374989" y="4614906"/>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a:t>
            </a:r>
          </a:p>
        </p:txBody>
      </p:sp>
      <p:sp>
        <p:nvSpPr>
          <p:cNvPr id="34" name="TextBox 1"/>
          <p:cNvSpPr txBox="1">
            <a:spLocks noChangeArrowheads="1"/>
          </p:cNvSpPr>
          <p:nvPr/>
        </p:nvSpPr>
        <p:spPr bwMode="auto">
          <a:xfrm>
            <a:off x="4746821" y="203966"/>
            <a:ext cx="26983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a:t>
            </a:r>
            <a:endParaRPr lang="en-US" altLang="en-US" sz="3600" dirty="0">
              <a:solidFill>
                <a:schemeClr val="bg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414824" y="1744735"/>
            <a:ext cx="914600" cy="895571"/>
          </a:xfrm>
          <a:prstGeom prst="rect">
            <a:avLst/>
          </a:prstGeom>
        </p:spPr>
      </p:pic>
      <p:pic>
        <p:nvPicPr>
          <p:cNvPr id="19" name="Picture 18"/>
          <p:cNvPicPr>
            <a:picLocks noChangeAspect="1"/>
          </p:cNvPicPr>
          <p:nvPr/>
        </p:nvPicPr>
        <p:blipFill>
          <a:blip r:embed="rId2"/>
          <a:stretch>
            <a:fillRect/>
          </a:stretch>
        </p:blipFill>
        <p:spPr>
          <a:xfrm>
            <a:off x="414824" y="2630449"/>
            <a:ext cx="914600" cy="895571"/>
          </a:xfrm>
          <a:prstGeom prst="rect">
            <a:avLst/>
          </a:prstGeom>
        </p:spPr>
      </p:pic>
      <p:pic>
        <p:nvPicPr>
          <p:cNvPr id="3" name="Picture 2"/>
          <p:cNvPicPr>
            <a:picLocks noChangeAspect="1"/>
          </p:cNvPicPr>
          <p:nvPr/>
        </p:nvPicPr>
        <p:blipFill>
          <a:blip r:embed="rId3"/>
          <a:stretch>
            <a:fillRect/>
          </a:stretch>
        </p:blipFill>
        <p:spPr>
          <a:xfrm>
            <a:off x="429115" y="3512228"/>
            <a:ext cx="886019" cy="886043"/>
          </a:xfrm>
          <a:prstGeom prst="rect">
            <a:avLst/>
          </a:prstGeom>
        </p:spPr>
      </p:pic>
      <p:pic>
        <p:nvPicPr>
          <p:cNvPr id="4" name="Picture 3"/>
          <p:cNvPicPr>
            <a:picLocks noChangeAspect="1"/>
          </p:cNvPicPr>
          <p:nvPr/>
        </p:nvPicPr>
        <p:blipFill>
          <a:blip r:embed="rId4"/>
          <a:stretch>
            <a:fillRect/>
          </a:stretch>
        </p:blipFill>
        <p:spPr>
          <a:xfrm>
            <a:off x="405297" y="5238746"/>
            <a:ext cx="933655" cy="866989"/>
          </a:xfrm>
          <a:prstGeom prst="rect">
            <a:avLst/>
          </a:prstGeom>
        </p:spPr>
      </p:pic>
    </p:spTree>
    <p:extLst>
      <p:ext uri="{BB962C8B-B14F-4D97-AF65-F5344CB8AC3E}">
        <p14:creationId xmlns:p14="http://schemas.microsoft.com/office/powerpoint/2010/main" val="795035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263096" y="1291166"/>
            <a:ext cx="9678877" cy="4801731"/>
            <a:chOff x="2406096" y="402166"/>
            <a:chExt cx="9678877" cy="4801731"/>
          </a:xfrm>
        </p:grpSpPr>
        <p:sp>
          <p:nvSpPr>
            <p:cNvPr id="20" name="Rectangle 19"/>
            <p:cNvSpPr/>
            <p:nvPr/>
          </p:nvSpPr>
          <p:spPr bwMode="auto">
            <a:xfrm>
              <a:off x="4368599" y="855735"/>
              <a:ext cx="1530350" cy="4348162"/>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Arial" pitchFamily="34" charset="0"/>
                  <a:cs typeface="Arial" pitchFamily="34" charset="0"/>
                </a:rPr>
                <a:t>fMRI</a:t>
              </a:r>
              <a:r>
                <a:rPr lang="en-US" sz="2000">
                  <a:solidFill>
                    <a:schemeClr val="tx1"/>
                  </a:solidFill>
                  <a:latin typeface="Arial" pitchFamily="34" charset="0"/>
                  <a:cs typeface="Arial" pitchFamily="34" charset="0"/>
                </a:rPr>
                <a:t> data</a:t>
              </a:r>
            </a:p>
          </p:txBody>
        </p:sp>
        <p:sp>
          <p:nvSpPr>
            <p:cNvPr id="21" name="TextBox 5"/>
            <p:cNvSpPr txBox="1">
              <a:spLocks noChangeArrowheads="1"/>
            </p:cNvSpPr>
            <p:nvPr/>
          </p:nvSpPr>
          <p:spPr bwMode="auto">
            <a:xfrm>
              <a:off x="4335649" y="402166"/>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voxels</a:t>
              </a:r>
            </a:p>
          </p:txBody>
        </p:sp>
        <p:cxnSp>
          <p:nvCxnSpPr>
            <p:cNvPr id="22" name="Straight Arrow Connector 21"/>
            <p:cNvCxnSpPr/>
            <p:nvPr/>
          </p:nvCxnSpPr>
          <p:spPr bwMode="auto">
            <a:xfrm>
              <a:off x="4368599" y="779536"/>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bwMode="auto">
            <a:xfrm rot="5400000">
              <a:off x="3835993" y="1312142"/>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8"/>
            <p:cNvSpPr txBox="1">
              <a:spLocks noChangeArrowheads="1"/>
            </p:cNvSpPr>
            <p:nvPr/>
          </p:nvSpPr>
          <p:spPr bwMode="auto">
            <a:xfrm rot="16200000">
              <a:off x="3633074" y="1039814"/>
              <a:ext cx="854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scans</a:t>
              </a:r>
            </a:p>
          </p:txBody>
        </p:sp>
        <p:sp>
          <p:nvSpPr>
            <p:cNvPr id="25" name="Left Brace 24"/>
            <p:cNvSpPr/>
            <p:nvPr/>
          </p:nvSpPr>
          <p:spPr bwMode="auto">
            <a:xfrm>
              <a:off x="3632549" y="8557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26" name="TextBox 11"/>
            <p:cNvSpPr txBox="1">
              <a:spLocks noChangeArrowheads="1"/>
            </p:cNvSpPr>
            <p:nvPr/>
          </p:nvSpPr>
          <p:spPr bwMode="auto">
            <a:xfrm>
              <a:off x="2548763" y="11208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s1 run1</a:t>
              </a:r>
            </a:p>
          </p:txBody>
        </p:sp>
        <p:sp>
          <p:nvSpPr>
            <p:cNvPr id="27" name="Left Brace 26"/>
            <p:cNvSpPr/>
            <p:nvPr/>
          </p:nvSpPr>
          <p:spPr bwMode="auto">
            <a:xfrm>
              <a:off x="3632549" y="17701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28" name="TextBox 14"/>
            <p:cNvSpPr txBox="1">
              <a:spLocks noChangeArrowheads="1"/>
            </p:cNvSpPr>
            <p:nvPr/>
          </p:nvSpPr>
          <p:spPr bwMode="auto">
            <a:xfrm>
              <a:off x="2548763" y="20352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s1 run2</a:t>
              </a:r>
            </a:p>
          </p:txBody>
        </p:sp>
        <p:sp>
          <p:nvSpPr>
            <p:cNvPr id="29" name="Left Brace 28"/>
            <p:cNvSpPr/>
            <p:nvPr/>
          </p:nvSpPr>
          <p:spPr bwMode="auto">
            <a:xfrm>
              <a:off x="3632549" y="2684535"/>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30" name="TextBox 17"/>
            <p:cNvSpPr txBox="1">
              <a:spLocks noChangeArrowheads="1"/>
            </p:cNvSpPr>
            <p:nvPr/>
          </p:nvSpPr>
          <p:spPr bwMode="auto">
            <a:xfrm>
              <a:off x="2548763" y="294964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s2 run1</a:t>
              </a:r>
            </a:p>
          </p:txBody>
        </p:sp>
        <p:sp>
          <p:nvSpPr>
            <p:cNvPr id="31" name="Left Brace 30"/>
            <p:cNvSpPr/>
            <p:nvPr/>
          </p:nvSpPr>
          <p:spPr>
            <a:xfrm>
              <a:off x="3632549" y="4365697"/>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p>
          </p:txBody>
        </p:sp>
        <p:sp>
          <p:nvSpPr>
            <p:cNvPr id="32" name="TextBox 19"/>
            <p:cNvSpPr txBox="1">
              <a:spLocks noChangeArrowheads="1"/>
            </p:cNvSpPr>
            <p:nvPr/>
          </p:nvSpPr>
          <p:spPr bwMode="auto">
            <a:xfrm>
              <a:off x="2406096" y="4583186"/>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s21 run2</a:t>
              </a:r>
            </a:p>
          </p:txBody>
        </p:sp>
        <p:sp>
          <p:nvSpPr>
            <p:cNvPr id="33" name="TextBox 20"/>
            <p:cNvSpPr txBox="1">
              <a:spLocks noChangeArrowheads="1"/>
            </p:cNvSpPr>
            <p:nvPr/>
          </p:nvSpPr>
          <p:spPr bwMode="auto">
            <a:xfrm rot="5400000">
              <a:off x="3517989" y="3725906"/>
              <a:ext cx="8418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a:t>
              </a:r>
            </a:p>
          </p:txBody>
        </p:sp>
        <p:sp>
          <p:nvSpPr>
            <p:cNvPr id="34" name="Rectangle 33"/>
            <p:cNvSpPr/>
            <p:nvPr/>
          </p:nvSpPr>
          <p:spPr>
            <a:xfrm>
              <a:off x="7893755" y="855735"/>
              <a:ext cx="1530350" cy="4348162"/>
            </a:xfrm>
            <a:prstGeom prst="rect">
              <a:avLst/>
            </a:prstGeom>
            <a:solidFill>
              <a:srgbClr val="FFFFCC"/>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Arial" pitchFamily="34" charset="0"/>
                  <a:cs typeface="Arial" pitchFamily="34" charset="0"/>
                </a:rPr>
                <a:t>fMRI</a:t>
              </a:r>
              <a:r>
                <a:rPr lang="en-US" sz="2000">
                  <a:solidFill>
                    <a:schemeClr val="tx1"/>
                  </a:solidFill>
                  <a:latin typeface="Arial" pitchFamily="34" charset="0"/>
                  <a:cs typeface="Arial" pitchFamily="34" charset="0"/>
                </a:rPr>
                <a:t> data</a:t>
              </a:r>
            </a:p>
            <a:p>
              <a:pPr algn="ctr">
                <a:defRPr/>
              </a:pPr>
              <a:r>
                <a:rPr lang="en-US" sz="2000">
                  <a:solidFill>
                    <a:schemeClr val="tx1"/>
                  </a:solidFill>
                  <a:latin typeface="Arial" pitchFamily="34" charset="0"/>
                  <a:cs typeface="Arial" pitchFamily="34" charset="0"/>
                </a:rPr>
                <a:t>predictable </a:t>
              </a:r>
            </a:p>
            <a:p>
              <a:pPr algn="ctr">
                <a:defRPr/>
              </a:pPr>
              <a:r>
                <a:rPr lang="en-US" sz="2000">
                  <a:solidFill>
                    <a:schemeClr val="tx1"/>
                  </a:solidFill>
                  <a:latin typeface="Arial" pitchFamily="34" charset="0"/>
                  <a:cs typeface="Arial" pitchFamily="34" charset="0"/>
                </a:rPr>
                <a:t>from task timing</a:t>
              </a:r>
            </a:p>
          </p:txBody>
        </p:sp>
        <p:sp>
          <p:nvSpPr>
            <p:cNvPr id="35" name="TextBox 22"/>
            <p:cNvSpPr txBox="1">
              <a:spLocks noChangeArrowheads="1"/>
            </p:cNvSpPr>
            <p:nvPr/>
          </p:nvSpPr>
          <p:spPr bwMode="auto">
            <a:xfrm>
              <a:off x="7860804" y="402166"/>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voxels</a:t>
              </a:r>
            </a:p>
          </p:txBody>
        </p:sp>
        <p:cxnSp>
          <p:nvCxnSpPr>
            <p:cNvPr id="36" name="Straight Arrow Connector 35"/>
            <p:cNvCxnSpPr/>
            <p:nvPr/>
          </p:nvCxnSpPr>
          <p:spPr>
            <a:xfrm>
              <a:off x="7893755" y="779536"/>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7361149" y="1312142"/>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25"/>
            <p:cNvSpPr txBox="1">
              <a:spLocks noChangeArrowheads="1"/>
            </p:cNvSpPr>
            <p:nvPr/>
          </p:nvSpPr>
          <p:spPr bwMode="auto">
            <a:xfrm>
              <a:off x="6927648" y="1066872"/>
              <a:ext cx="854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scans</a:t>
              </a:r>
            </a:p>
          </p:txBody>
        </p:sp>
        <p:sp>
          <p:nvSpPr>
            <p:cNvPr id="39" name="Rectangle 38"/>
            <p:cNvSpPr/>
            <p:nvPr/>
          </p:nvSpPr>
          <p:spPr bwMode="auto">
            <a:xfrm>
              <a:off x="10554623" y="855735"/>
              <a:ext cx="1530350" cy="4348162"/>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err="1">
                  <a:solidFill>
                    <a:schemeClr val="tx1"/>
                  </a:solidFill>
                  <a:latin typeface="Arial" pitchFamily="34" charset="0"/>
                  <a:cs typeface="Arial" pitchFamily="34" charset="0"/>
                </a:rPr>
                <a:t>fMRI</a:t>
              </a:r>
              <a:r>
                <a:rPr lang="en-US" sz="2000">
                  <a:solidFill>
                    <a:schemeClr val="tx1"/>
                  </a:solidFill>
                  <a:latin typeface="Arial" pitchFamily="34" charset="0"/>
                  <a:cs typeface="Arial" pitchFamily="34" charset="0"/>
                </a:rPr>
                <a:t> data </a:t>
              </a:r>
            </a:p>
            <a:p>
              <a:pPr algn="ctr">
                <a:defRPr/>
              </a:pPr>
              <a:r>
                <a:rPr lang="en-US" sz="2000" i="1">
                  <a:solidFill>
                    <a:schemeClr val="tx1"/>
                  </a:solidFill>
                  <a:latin typeface="Arial" pitchFamily="34" charset="0"/>
                  <a:cs typeface="Arial" pitchFamily="34" charset="0"/>
                </a:rPr>
                <a:t>not</a:t>
              </a:r>
              <a:r>
                <a:rPr lang="en-US" sz="2000">
                  <a:solidFill>
                    <a:schemeClr val="tx1"/>
                  </a:solidFill>
                  <a:latin typeface="Arial" pitchFamily="34" charset="0"/>
                  <a:cs typeface="Arial" pitchFamily="34" charset="0"/>
                </a:rPr>
                <a:t> predictable from task timing </a:t>
              </a:r>
            </a:p>
            <a:p>
              <a:pPr algn="ctr">
                <a:defRPr/>
              </a:pPr>
              <a:r>
                <a:rPr lang="en-US" sz="2000">
                  <a:solidFill>
                    <a:schemeClr val="tx1"/>
                  </a:solidFill>
                  <a:latin typeface="Arial" pitchFamily="34" charset="0"/>
                  <a:cs typeface="Arial" pitchFamily="34" charset="0"/>
                </a:rPr>
                <a:t>(residuals)</a:t>
              </a:r>
            </a:p>
          </p:txBody>
        </p:sp>
        <p:sp>
          <p:nvSpPr>
            <p:cNvPr id="40" name="TextBox 28"/>
            <p:cNvSpPr txBox="1">
              <a:spLocks noChangeArrowheads="1"/>
            </p:cNvSpPr>
            <p:nvPr/>
          </p:nvSpPr>
          <p:spPr bwMode="auto">
            <a:xfrm>
              <a:off x="10521672" y="402166"/>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voxels</a:t>
              </a:r>
            </a:p>
          </p:txBody>
        </p:sp>
        <p:cxnSp>
          <p:nvCxnSpPr>
            <p:cNvPr id="41" name="Straight Arrow Connector 40"/>
            <p:cNvCxnSpPr/>
            <p:nvPr/>
          </p:nvCxnSpPr>
          <p:spPr bwMode="auto">
            <a:xfrm>
              <a:off x="10554623" y="779536"/>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auto">
            <a:xfrm rot="5400000">
              <a:off x="10022017" y="1312141"/>
              <a:ext cx="914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31"/>
            <p:cNvSpPr txBox="1">
              <a:spLocks noChangeArrowheads="1"/>
            </p:cNvSpPr>
            <p:nvPr/>
          </p:nvSpPr>
          <p:spPr bwMode="auto">
            <a:xfrm>
              <a:off x="9622085" y="1066872"/>
              <a:ext cx="854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scans</a:t>
              </a:r>
            </a:p>
          </p:txBody>
        </p:sp>
        <p:sp>
          <p:nvSpPr>
            <p:cNvPr id="52" name="Right Arrow 51"/>
            <p:cNvSpPr/>
            <p:nvPr/>
          </p:nvSpPr>
          <p:spPr>
            <a:xfrm>
              <a:off x="6057699" y="2057472"/>
              <a:ext cx="1739219" cy="2178050"/>
            </a:xfrm>
            <a:prstGeom prst="rightArrow">
              <a:avLst>
                <a:gd name="adj1" fmla="val 50000"/>
                <a:gd name="adj2" fmla="val 51042"/>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53" name="TextBox 41"/>
            <p:cNvSpPr txBox="1">
              <a:spLocks noChangeArrowheads="1"/>
            </p:cNvSpPr>
            <p:nvPr/>
          </p:nvSpPr>
          <p:spPr bwMode="auto">
            <a:xfrm>
              <a:off x="6185829" y="2638666"/>
              <a:ext cx="15491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regression</a:t>
              </a:r>
            </a:p>
            <a:p>
              <a:pPr eaLnBrk="1" hangingPunct="1">
                <a:spcBef>
                  <a:spcPct val="0"/>
                </a:spcBef>
                <a:buFontTx/>
                <a:buNone/>
              </a:pPr>
              <a:r>
                <a:rPr lang="en-CA" altLang="en-US" sz="2000" dirty="0">
                  <a:latin typeface="Arial" panose="020B0604020202020204" pitchFamily="34" charset="0"/>
                </a:rPr>
                <a:t>(constrains</a:t>
              </a:r>
            </a:p>
            <a:p>
              <a:pPr eaLnBrk="1" hangingPunct="1">
                <a:spcBef>
                  <a:spcPct val="0"/>
                </a:spcBef>
                <a:buFontTx/>
                <a:buNone/>
              </a:pPr>
              <a:r>
                <a:rPr lang="en-CA" altLang="en-US" sz="2000" dirty="0">
                  <a:latin typeface="Arial" panose="020B0604020202020204" pitchFamily="34" charset="0"/>
                </a:rPr>
                <a:t>variance)</a:t>
              </a:r>
              <a:endParaRPr lang="en-US" altLang="en-US" sz="2000" dirty="0">
                <a:latin typeface="Arial" panose="020B0604020202020204" pitchFamily="34" charset="0"/>
              </a:endParaRPr>
            </a:p>
          </p:txBody>
        </p:sp>
        <p:sp>
          <p:nvSpPr>
            <p:cNvPr id="55" name="TextBox 2"/>
            <p:cNvSpPr txBox="1">
              <a:spLocks noChangeArrowheads="1"/>
            </p:cNvSpPr>
            <p:nvPr/>
          </p:nvSpPr>
          <p:spPr bwMode="auto">
            <a:xfrm>
              <a:off x="9856125" y="2844872"/>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000" dirty="0">
                  <a:latin typeface="Arial" panose="020B0604020202020204" pitchFamily="34" charset="0"/>
                  <a:cs typeface="Arial" panose="020B0604020202020204" pitchFamily="34" charset="0"/>
                </a:rPr>
                <a:t>+</a:t>
              </a:r>
              <a:endParaRPr lang="en-US" altLang="en-US" sz="2000" dirty="0">
                <a:latin typeface="Arial" panose="020B0604020202020204" pitchFamily="34" charset="0"/>
                <a:cs typeface="Arial" panose="020B0604020202020204" pitchFamily="34" charset="0"/>
              </a:endParaRPr>
            </a:p>
          </p:txBody>
        </p:sp>
      </p:grpSp>
      <p:sp>
        <p:nvSpPr>
          <p:cNvPr id="44" name="TextBox 1"/>
          <p:cNvSpPr txBox="1">
            <a:spLocks noChangeArrowheads="1"/>
          </p:cNvSpPr>
          <p:nvPr/>
        </p:nvSpPr>
        <p:spPr bwMode="auto">
          <a:xfrm>
            <a:off x="4798212" y="203966"/>
            <a:ext cx="25955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a:t>
            </a:r>
            <a:endParaRPr lang="en-US" altLang="en-US" sz="3600" dirty="0">
              <a:solidFill>
                <a:schemeClr val="bg1"/>
              </a:solidFill>
              <a:latin typeface="Arial" panose="020B0604020202020204" pitchFamily="34" charset="0"/>
            </a:endParaRPr>
          </a:p>
        </p:txBody>
      </p:sp>
      <p:pic>
        <p:nvPicPr>
          <p:cNvPr id="45" name="Picture 44"/>
          <p:cNvPicPr>
            <a:picLocks noChangeAspect="1"/>
          </p:cNvPicPr>
          <p:nvPr/>
        </p:nvPicPr>
        <p:blipFill>
          <a:blip r:embed="rId3"/>
          <a:stretch>
            <a:fillRect/>
          </a:stretch>
        </p:blipFill>
        <p:spPr>
          <a:xfrm>
            <a:off x="414824" y="1744735"/>
            <a:ext cx="914600" cy="895571"/>
          </a:xfrm>
          <a:prstGeom prst="rect">
            <a:avLst/>
          </a:prstGeom>
        </p:spPr>
      </p:pic>
      <p:pic>
        <p:nvPicPr>
          <p:cNvPr id="46" name="Picture 45"/>
          <p:cNvPicPr>
            <a:picLocks noChangeAspect="1"/>
          </p:cNvPicPr>
          <p:nvPr/>
        </p:nvPicPr>
        <p:blipFill>
          <a:blip r:embed="rId3"/>
          <a:stretch>
            <a:fillRect/>
          </a:stretch>
        </p:blipFill>
        <p:spPr>
          <a:xfrm>
            <a:off x="414824" y="2630449"/>
            <a:ext cx="914600" cy="895571"/>
          </a:xfrm>
          <a:prstGeom prst="rect">
            <a:avLst/>
          </a:prstGeom>
        </p:spPr>
      </p:pic>
      <p:pic>
        <p:nvPicPr>
          <p:cNvPr id="47" name="Picture 46"/>
          <p:cNvPicPr>
            <a:picLocks noChangeAspect="1"/>
          </p:cNvPicPr>
          <p:nvPr/>
        </p:nvPicPr>
        <p:blipFill>
          <a:blip r:embed="rId4"/>
          <a:stretch>
            <a:fillRect/>
          </a:stretch>
        </p:blipFill>
        <p:spPr>
          <a:xfrm>
            <a:off x="429115" y="3512228"/>
            <a:ext cx="886019" cy="886043"/>
          </a:xfrm>
          <a:prstGeom prst="rect">
            <a:avLst/>
          </a:prstGeom>
        </p:spPr>
      </p:pic>
      <p:pic>
        <p:nvPicPr>
          <p:cNvPr id="48" name="Picture 47"/>
          <p:cNvPicPr>
            <a:picLocks noChangeAspect="1"/>
          </p:cNvPicPr>
          <p:nvPr/>
        </p:nvPicPr>
        <p:blipFill>
          <a:blip r:embed="rId5"/>
          <a:stretch>
            <a:fillRect/>
          </a:stretch>
        </p:blipFill>
        <p:spPr>
          <a:xfrm>
            <a:off x="405297" y="5238746"/>
            <a:ext cx="933655" cy="866989"/>
          </a:xfrm>
          <a:prstGeom prst="rect">
            <a:avLst/>
          </a:prstGeom>
        </p:spPr>
      </p:pic>
    </p:spTree>
    <p:extLst>
      <p:ext uri="{BB962C8B-B14F-4D97-AF65-F5344CB8AC3E}">
        <p14:creationId xmlns:p14="http://schemas.microsoft.com/office/powerpoint/2010/main" val="3751090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26212" y="2403342"/>
            <a:ext cx="3871175" cy="3471997"/>
            <a:chOff x="226212" y="2784342"/>
            <a:chExt cx="3871175" cy="3471997"/>
          </a:xfrm>
        </p:grpSpPr>
        <p:grpSp>
          <p:nvGrpSpPr>
            <p:cNvPr id="3" name="Group 2"/>
            <p:cNvGrpSpPr/>
            <p:nvPr/>
          </p:nvGrpSpPr>
          <p:grpSpPr>
            <a:xfrm>
              <a:off x="226212" y="2784342"/>
              <a:ext cx="2452916" cy="3471997"/>
              <a:chOff x="4008836" y="943317"/>
              <a:chExt cx="2452916" cy="3471997"/>
            </a:xfrm>
          </p:grpSpPr>
          <p:sp>
            <p:nvSpPr>
              <p:cNvPr id="72" name="Rectangle 71"/>
              <p:cNvSpPr/>
              <p:nvPr/>
            </p:nvSpPr>
            <p:spPr>
              <a:xfrm>
                <a:off x="4931402" y="1396886"/>
                <a:ext cx="1530350" cy="3018428"/>
              </a:xfrm>
              <a:prstGeom prst="rect">
                <a:avLst/>
              </a:prstGeom>
              <a:solidFill>
                <a:srgbClr val="FFFFCC"/>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Arial" pitchFamily="34" charset="0"/>
                    <a:cs typeface="Arial" pitchFamily="34" charset="0"/>
                  </a:rPr>
                  <a:t>fMRI data</a:t>
                </a:r>
              </a:p>
              <a:p>
                <a:pPr algn="ctr">
                  <a:defRPr/>
                </a:pPr>
                <a:r>
                  <a:rPr lang="en-US" sz="2000" dirty="0">
                    <a:solidFill>
                      <a:schemeClr val="tx1"/>
                    </a:solidFill>
                    <a:latin typeface="Arial" pitchFamily="34" charset="0"/>
                    <a:cs typeface="Arial" pitchFamily="34" charset="0"/>
                  </a:rPr>
                  <a:t>predictable </a:t>
                </a:r>
              </a:p>
              <a:p>
                <a:pPr algn="ctr">
                  <a:defRPr/>
                </a:pPr>
                <a:r>
                  <a:rPr lang="en-US" sz="2000" dirty="0">
                    <a:solidFill>
                      <a:schemeClr val="tx1"/>
                    </a:solidFill>
                    <a:latin typeface="Arial" pitchFamily="34" charset="0"/>
                    <a:cs typeface="Arial" pitchFamily="34" charset="0"/>
                  </a:rPr>
                  <a:t>from task timing</a:t>
                </a:r>
              </a:p>
            </p:txBody>
          </p:sp>
          <p:sp>
            <p:nvSpPr>
              <p:cNvPr id="73" name="TextBox 22"/>
              <p:cNvSpPr txBox="1">
                <a:spLocks noChangeArrowheads="1"/>
              </p:cNvSpPr>
              <p:nvPr/>
            </p:nvSpPr>
            <p:spPr bwMode="auto">
              <a:xfrm>
                <a:off x="4931402" y="943317"/>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voxels</a:t>
                </a:r>
              </a:p>
            </p:txBody>
          </p:sp>
          <p:cxnSp>
            <p:nvCxnSpPr>
              <p:cNvPr id="74" name="Straight Arrow Connector 73"/>
              <p:cNvCxnSpPr/>
              <p:nvPr/>
            </p:nvCxnSpPr>
            <p:spPr>
              <a:xfrm>
                <a:off x="4931402" y="1320687"/>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a:off x="4398796" y="1853293"/>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extBox 25"/>
              <p:cNvSpPr txBox="1">
                <a:spLocks noChangeArrowheads="1"/>
              </p:cNvSpPr>
              <p:nvPr/>
            </p:nvSpPr>
            <p:spPr bwMode="auto">
              <a:xfrm>
                <a:off x="4008836" y="1608023"/>
                <a:ext cx="854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scans</a:t>
                </a:r>
              </a:p>
            </p:txBody>
          </p:sp>
        </p:grpSp>
        <p:grpSp>
          <p:nvGrpSpPr>
            <p:cNvPr id="4" name="Group 3"/>
            <p:cNvGrpSpPr/>
            <p:nvPr/>
          </p:nvGrpSpPr>
          <p:grpSpPr>
            <a:xfrm>
              <a:off x="2866946" y="4035925"/>
              <a:ext cx="1230441" cy="1422400"/>
              <a:chOff x="3892374" y="2603397"/>
              <a:chExt cx="1230441" cy="1422400"/>
            </a:xfrm>
          </p:grpSpPr>
          <p:sp>
            <p:nvSpPr>
              <p:cNvPr id="87" name="Right Arrow 86"/>
              <p:cNvSpPr/>
              <p:nvPr/>
            </p:nvSpPr>
            <p:spPr bwMode="auto">
              <a:xfrm>
                <a:off x="3892374" y="2603397"/>
                <a:ext cx="1230441" cy="1422400"/>
              </a:xfrm>
              <a:prstGeom prst="rightArrow">
                <a:avLst/>
              </a:prstGeom>
              <a:solidFill>
                <a:schemeClr val="bg1"/>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93" name="Text Box 40"/>
              <p:cNvSpPr txBox="1">
                <a:spLocks noChangeArrowheads="1"/>
              </p:cNvSpPr>
              <p:nvPr/>
            </p:nvSpPr>
            <p:spPr bwMode="auto">
              <a:xfrm>
                <a:off x="4150766" y="3114542"/>
                <a:ext cx="7136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000" dirty="0">
                    <a:latin typeface="Arial" panose="020B0604020202020204" pitchFamily="34" charset="0"/>
                  </a:rPr>
                  <a:t>PCA</a:t>
                </a:r>
              </a:p>
            </p:txBody>
          </p:sp>
        </p:grpSp>
      </p:grpSp>
      <p:sp>
        <p:nvSpPr>
          <p:cNvPr id="30" name="TextBox 1"/>
          <p:cNvSpPr txBox="1">
            <a:spLocks noChangeArrowheads="1"/>
          </p:cNvSpPr>
          <p:nvPr/>
        </p:nvSpPr>
        <p:spPr bwMode="auto">
          <a:xfrm>
            <a:off x="4798212" y="203966"/>
            <a:ext cx="25955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a:t>
            </a:r>
            <a:endParaRPr lang="en-US" altLang="en-US" sz="3600" dirty="0">
              <a:solidFill>
                <a:schemeClr val="bg1"/>
              </a:solidFill>
              <a:latin typeface="Arial" panose="020B0604020202020204" pitchFamily="34" charset="0"/>
            </a:endParaRPr>
          </a:p>
        </p:txBody>
      </p:sp>
      <p:grpSp>
        <p:nvGrpSpPr>
          <p:cNvPr id="5" name="Group 4"/>
          <p:cNvGrpSpPr/>
          <p:nvPr/>
        </p:nvGrpSpPr>
        <p:grpSpPr>
          <a:xfrm>
            <a:off x="4781142" y="1553471"/>
            <a:ext cx="7120561" cy="1092862"/>
            <a:chOff x="4781142" y="1934471"/>
            <a:chExt cx="7120561" cy="1092862"/>
          </a:xfrm>
        </p:grpSpPr>
        <p:sp>
          <p:nvSpPr>
            <p:cNvPr id="23" name="TextBox 22"/>
            <p:cNvSpPr txBox="1">
              <a:spLocks noChangeArrowheads="1"/>
            </p:cNvSpPr>
            <p:nvPr/>
          </p:nvSpPr>
          <p:spPr bwMode="auto">
            <a:xfrm>
              <a:off x="4781142" y="1934472"/>
              <a:ext cx="3095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loadings:</a:t>
              </a:r>
              <a:endParaRPr lang="en-US" altLang="en-US" sz="1800" dirty="0" smtClean="0">
                <a:latin typeface="Arial" panose="020B0604020202020204" pitchFamily="34" charset="0"/>
              </a:endParaRPr>
            </a:p>
            <a:p>
              <a:pPr eaLnBrk="1" hangingPunct="1">
                <a:spcBef>
                  <a:spcPct val="0"/>
                </a:spcBef>
                <a:buFontTx/>
                <a:buNone/>
              </a:pPr>
              <a:r>
                <a:rPr lang="en-US" altLang="en-US" sz="1800" dirty="0" smtClean="0">
                  <a:latin typeface="Arial" panose="020B0604020202020204" pitchFamily="34" charset="0"/>
                </a:rPr>
                <a:t>spatial pattern across voxels</a:t>
              </a:r>
              <a:endParaRPr lang="en-US" altLang="en-US" sz="1800" dirty="0">
                <a:latin typeface="Arial" panose="020B0604020202020204" pitchFamily="34" charset="0"/>
              </a:endParaRPr>
            </a:p>
          </p:txBody>
        </p:sp>
        <p:sp>
          <p:nvSpPr>
            <p:cNvPr id="24" name="TextBox 22"/>
            <p:cNvSpPr txBox="1">
              <a:spLocks noChangeArrowheads="1"/>
            </p:cNvSpPr>
            <p:nvPr/>
          </p:nvSpPr>
          <p:spPr bwMode="auto">
            <a:xfrm>
              <a:off x="8805984" y="1934471"/>
              <a:ext cx="3095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loadings:</a:t>
              </a:r>
              <a:endParaRPr lang="en-US" altLang="en-US" sz="1800" dirty="0" smtClean="0">
                <a:latin typeface="Arial" panose="020B0604020202020204" pitchFamily="34" charset="0"/>
              </a:endParaRPr>
            </a:p>
            <a:p>
              <a:pPr eaLnBrk="1" hangingPunct="1">
                <a:spcBef>
                  <a:spcPct val="0"/>
                </a:spcBef>
                <a:buFontTx/>
                <a:buNone/>
              </a:pPr>
              <a:r>
                <a:rPr lang="en-US" altLang="en-US" sz="1800" dirty="0" smtClean="0">
                  <a:latin typeface="Arial" panose="020B0604020202020204" pitchFamily="34" charset="0"/>
                </a:rPr>
                <a:t>spatial pattern across voxels</a:t>
              </a:r>
              <a:endParaRPr lang="en-US" altLang="en-US" sz="1800" dirty="0">
                <a:latin typeface="Arial" panose="020B0604020202020204" pitchFamily="34" charset="0"/>
              </a:endParaRPr>
            </a:p>
          </p:txBody>
        </p:sp>
        <p:grpSp>
          <p:nvGrpSpPr>
            <p:cNvPr id="25" name="Group 17"/>
            <p:cNvGrpSpPr>
              <a:grpSpLocks/>
            </p:cNvGrpSpPr>
            <p:nvPr/>
          </p:nvGrpSpPr>
          <p:grpSpPr bwMode="auto">
            <a:xfrm>
              <a:off x="4871048" y="2657446"/>
              <a:ext cx="1725613" cy="369887"/>
              <a:chOff x="3978537" y="5809776"/>
              <a:chExt cx="1725787" cy="369333"/>
            </a:xfrm>
          </p:grpSpPr>
          <p:sp>
            <p:nvSpPr>
              <p:cNvPr id="26" name="Rectangle 25"/>
              <p:cNvSpPr/>
              <p:nvPr/>
            </p:nvSpPr>
            <p:spPr>
              <a:xfrm>
                <a:off x="3978537" y="5809776"/>
                <a:ext cx="1725787" cy="369333"/>
              </a:xfrm>
              <a:prstGeom prst="rect">
                <a:avLst/>
              </a:prstGeom>
              <a:solidFill>
                <a:srgbClr val="FFFFCC"/>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4083891" y="5809777"/>
                <a:ext cx="1518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1800" dirty="0">
                    <a:latin typeface="Arial" panose="020B0604020202020204" pitchFamily="34" charset="0"/>
                  </a:rPr>
                  <a:t>component 1</a:t>
                </a:r>
                <a:endParaRPr lang="en-US" altLang="en-US" sz="1800" dirty="0">
                  <a:latin typeface="Arial" panose="020B0604020202020204" pitchFamily="34" charset="0"/>
                </a:endParaRPr>
              </a:p>
            </p:txBody>
          </p:sp>
        </p:grpSp>
        <p:grpSp>
          <p:nvGrpSpPr>
            <p:cNvPr id="28" name="Group 74"/>
            <p:cNvGrpSpPr>
              <a:grpSpLocks/>
            </p:cNvGrpSpPr>
            <p:nvPr/>
          </p:nvGrpSpPr>
          <p:grpSpPr bwMode="auto">
            <a:xfrm>
              <a:off x="8843217" y="2657446"/>
              <a:ext cx="1725612" cy="369887"/>
              <a:chOff x="3978537" y="5809776"/>
              <a:chExt cx="1725787" cy="369333"/>
            </a:xfrm>
          </p:grpSpPr>
          <p:sp>
            <p:nvSpPr>
              <p:cNvPr id="29" name="Rectangle 28"/>
              <p:cNvSpPr/>
              <p:nvPr/>
            </p:nvSpPr>
            <p:spPr>
              <a:xfrm>
                <a:off x="3978537" y="5809776"/>
                <a:ext cx="1725787" cy="369333"/>
              </a:xfrm>
              <a:prstGeom prst="rect">
                <a:avLst/>
              </a:prstGeom>
              <a:solidFill>
                <a:srgbClr val="FFFFCC"/>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TextBox 5"/>
              <p:cNvSpPr txBox="1">
                <a:spLocks noChangeArrowheads="1"/>
              </p:cNvSpPr>
              <p:nvPr/>
            </p:nvSpPr>
            <p:spPr bwMode="auto">
              <a:xfrm>
                <a:off x="4083891" y="5809777"/>
                <a:ext cx="1518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1800">
                    <a:latin typeface="Arial" panose="020B0604020202020204" pitchFamily="34" charset="0"/>
                  </a:rPr>
                  <a:t>component 2</a:t>
                </a:r>
                <a:endParaRPr lang="en-US" altLang="en-US" sz="1800">
                  <a:latin typeface="Arial" panose="020B0604020202020204" pitchFamily="34" charset="0"/>
                </a:endParaRPr>
              </a:p>
            </p:txBody>
          </p:sp>
        </p:grpSp>
      </p:grpSp>
      <p:grpSp>
        <p:nvGrpSpPr>
          <p:cNvPr id="6" name="Group 5"/>
          <p:cNvGrpSpPr/>
          <p:nvPr/>
        </p:nvGrpSpPr>
        <p:grpSpPr>
          <a:xfrm>
            <a:off x="4460876" y="2914485"/>
            <a:ext cx="7102882" cy="2960854"/>
            <a:chOff x="4460876" y="3295485"/>
            <a:chExt cx="7102882" cy="2960854"/>
          </a:xfrm>
        </p:grpSpPr>
        <p:grpSp>
          <p:nvGrpSpPr>
            <p:cNvPr id="32" name="Group 17"/>
            <p:cNvGrpSpPr>
              <a:grpSpLocks/>
            </p:cNvGrpSpPr>
            <p:nvPr/>
          </p:nvGrpSpPr>
          <p:grpSpPr bwMode="auto">
            <a:xfrm rot="-5400000">
              <a:off x="3165394" y="4590969"/>
              <a:ext cx="2960852" cy="369888"/>
              <a:chOff x="3978537" y="5809776"/>
              <a:chExt cx="1725787" cy="369333"/>
            </a:xfrm>
          </p:grpSpPr>
          <p:sp>
            <p:nvSpPr>
              <p:cNvPr id="33" name="Rectangle 32"/>
              <p:cNvSpPr/>
              <p:nvPr/>
            </p:nvSpPr>
            <p:spPr>
              <a:xfrm>
                <a:off x="3978537" y="5809776"/>
                <a:ext cx="1725787" cy="369333"/>
              </a:xfrm>
              <a:prstGeom prst="rect">
                <a:avLst/>
              </a:prstGeom>
              <a:solidFill>
                <a:srgbClr val="FFFFCC"/>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TextBox 5"/>
              <p:cNvSpPr txBox="1">
                <a:spLocks noChangeArrowheads="1"/>
              </p:cNvSpPr>
              <p:nvPr/>
            </p:nvSpPr>
            <p:spPr bwMode="auto">
              <a:xfrm>
                <a:off x="4418668" y="5810054"/>
                <a:ext cx="848810"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1800" dirty="0">
                    <a:latin typeface="Arial" panose="020B0604020202020204" pitchFamily="34" charset="0"/>
                  </a:rPr>
                  <a:t>component 1</a:t>
                </a:r>
                <a:endParaRPr lang="en-US" altLang="en-US" sz="1800" dirty="0">
                  <a:latin typeface="Arial" panose="020B0604020202020204" pitchFamily="34" charset="0"/>
                </a:endParaRPr>
              </a:p>
            </p:txBody>
          </p:sp>
        </p:grpSp>
        <p:sp>
          <p:nvSpPr>
            <p:cNvPr id="35" name="TextBox 25"/>
            <p:cNvSpPr txBox="1">
              <a:spLocks noChangeArrowheads="1"/>
            </p:cNvSpPr>
            <p:nvPr/>
          </p:nvSpPr>
          <p:spPr bwMode="auto">
            <a:xfrm>
              <a:off x="8984110" y="4248180"/>
              <a:ext cx="25796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component </a:t>
              </a:r>
              <a:r>
                <a:rPr lang="en-US" altLang="en-US" sz="1800" dirty="0" smtClean="0">
                  <a:latin typeface="Arial" panose="020B0604020202020204" pitchFamily="34" charset="0"/>
                </a:rPr>
                <a:t>scores: </a:t>
              </a:r>
              <a:r>
                <a:rPr lang="en-US" altLang="en-US" sz="1800" dirty="0" smtClean="0">
                  <a:latin typeface="Arial" panose="020B0604020202020204" pitchFamily="34" charset="0"/>
                </a:rPr>
                <a:t>time course across scans</a:t>
              </a:r>
              <a:endParaRPr lang="en-US" altLang="en-US" sz="1800" dirty="0">
                <a:latin typeface="Arial" panose="020B0604020202020204" pitchFamily="34" charset="0"/>
              </a:endParaRPr>
            </a:p>
          </p:txBody>
        </p:sp>
        <p:grpSp>
          <p:nvGrpSpPr>
            <p:cNvPr id="36" name="Group 17"/>
            <p:cNvGrpSpPr>
              <a:grpSpLocks/>
            </p:cNvGrpSpPr>
            <p:nvPr/>
          </p:nvGrpSpPr>
          <p:grpSpPr bwMode="auto">
            <a:xfrm rot="-5400000">
              <a:off x="7153193" y="4590968"/>
              <a:ext cx="2960853" cy="369888"/>
              <a:chOff x="3978537" y="5809776"/>
              <a:chExt cx="1725787" cy="369333"/>
            </a:xfrm>
          </p:grpSpPr>
          <p:sp>
            <p:nvSpPr>
              <p:cNvPr id="37" name="Rectangle 36"/>
              <p:cNvSpPr/>
              <p:nvPr/>
            </p:nvSpPr>
            <p:spPr>
              <a:xfrm>
                <a:off x="3978537" y="5809776"/>
                <a:ext cx="1725787" cy="369333"/>
              </a:xfrm>
              <a:prstGeom prst="rect">
                <a:avLst/>
              </a:prstGeom>
              <a:solidFill>
                <a:srgbClr val="FFFFCC"/>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TextBox 5"/>
              <p:cNvSpPr txBox="1">
                <a:spLocks noChangeArrowheads="1"/>
              </p:cNvSpPr>
              <p:nvPr/>
            </p:nvSpPr>
            <p:spPr bwMode="auto">
              <a:xfrm>
                <a:off x="4418668" y="5810054"/>
                <a:ext cx="848810"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1800" dirty="0">
                    <a:latin typeface="Arial" panose="020B0604020202020204" pitchFamily="34" charset="0"/>
                  </a:rPr>
                  <a:t>component </a:t>
                </a:r>
                <a:r>
                  <a:rPr lang="en-CA" altLang="en-US" sz="1800" dirty="0" smtClean="0">
                    <a:latin typeface="Arial" panose="020B0604020202020204" pitchFamily="34" charset="0"/>
                  </a:rPr>
                  <a:t>2</a:t>
                </a:r>
                <a:endParaRPr lang="en-US" altLang="en-US" sz="1800" dirty="0">
                  <a:latin typeface="Arial" panose="020B0604020202020204" pitchFamily="34" charset="0"/>
                </a:endParaRPr>
              </a:p>
            </p:txBody>
          </p:sp>
        </p:grpSp>
        <p:sp>
          <p:nvSpPr>
            <p:cNvPr id="39" name="TextBox 25"/>
            <p:cNvSpPr txBox="1">
              <a:spLocks noChangeArrowheads="1"/>
            </p:cNvSpPr>
            <p:nvPr/>
          </p:nvSpPr>
          <p:spPr bwMode="auto">
            <a:xfrm>
              <a:off x="4976391" y="4248180"/>
              <a:ext cx="25796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component </a:t>
              </a:r>
              <a:r>
                <a:rPr lang="en-US" altLang="en-US" sz="1800" dirty="0" smtClean="0">
                  <a:latin typeface="Arial" panose="020B0604020202020204" pitchFamily="34" charset="0"/>
                </a:rPr>
                <a:t>scores: </a:t>
              </a:r>
              <a:r>
                <a:rPr lang="en-US" altLang="en-US" sz="1800" dirty="0" smtClean="0">
                  <a:latin typeface="Arial" panose="020B0604020202020204" pitchFamily="34" charset="0"/>
                </a:rPr>
                <a:t>time course across scans</a:t>
              </a:r>
              <a:endParaRPr lang="en-US" altLang="en-US" sz="1800" dirty="0">
                <a:latin typeface="Arial" panose="020B0604020202020204" pitchFamily="34" charset="0"/>
              </a:endParaRPr>
            </a:p>
          </p:txBody>
        </p:sp>
      </p:grpSp>
    </p:spTree>
    <p:extLst>
      <p:ext uri="{BB962C8B-B14F-4D97-AF65-F5344CB8AC3E}">
        <p14:creationId xmlns:p14="http://schemas.microsoft.com/office/powerpoint/2010/main" val="11790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3"/>
          <p:cNvGrpSpPr>
            <a:grpSpLocks/>
          </p:cNvGrpSpPr>
          <p:nvPr/>
        </p:nvGrpSpPr>
        <p:grpSpPr bwMode="auto">
          <a:xfrm>
            <a:off x="2064544" y="1832149"/>
            <a:ext cx="3540125" cy="2049462"/>
            <a:chOff x="485775" y="1557338"/>
            <a:chExt cx="3540125" cy="2049462"/>
          </a:xfrm>
        </p:grpSpPr>
        <p:grpSp>
          <p:nvGrpSpPr>
            <p:cNvPr id="21" name="Group 2"/>
            <p:cNvGrpSpPr>
              <a:grpSpLocks/>
            </p:cNvGrpSpPr>
            <p:nvPr/>
          </p:nvGrpSpPr>
          <p:grpSpPr bwMode="auto">
            <a:xfrm>
              <a:off x="485775" y="1557338"/>
              <a:ext cx="2244833" cy="2049462"/>
              <a:chOff x="485775" y="1557338"/>
              <a:chExt cx="2244833" cy="2049462"/>
            </a:xfrm>
          </p:grpSpPr>
          <p:grpSp>
            <p:nvGrpSpPr>
              <p:cNvPr id="23" name="Group 1"/>
              <p:cNvGrpSpPr>
                <a:grpSpLocks/>
              </p:cNvGrpSpPr>
              <p:nvPr/>
            </p:nvGrpSpPr>
            <p:grpSpPr bwMode="auto">
              <a:xfrm>
                <a:off x="556755" y="1557338"/>
                <a:ext cx="2102872" cy="943777"/>
                <a:chOff x="556755" y="1557338"/>
                <a:chExt cx="2102872" cy="943777"/>
              </a:xfrm>
            </p:grpSpPr>
            <p:pic>
              <p:nvPicPr>
                <p:cNvPr id="2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755" y="1557338"/>
                  <a:ext cx="1002845" cy="94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984" y="1558530"/>
                  <a:ext cx="976643" cy="94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6"/>
              <p:cNvGrpSpPr>
                <a:grpSpLocks/>
              </p:cNvGrpSpPr>
              <p:nvPr/>
            </p:nvGrpSpPr>
            <p:grpSpPr bwMode="auto">
              <a:xfrm>
                <a:off x="485775" y="2641573"/>
                <a:ext cx="2244833" cy="965227"/>
                <a:chOff x="4025925" y="1837527"/>
                <a:chExt cx="2244387" cy="964541"/>
              </a:xfrm>
            </p:grpSpPr>
            <p:pic>
              <p:nvPicPr>
                <p:cNvPr id="2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25925" y="1851816"/>
                  <a:ext cx="1069331" cy="9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8126" y="1837527"/>
                  <a:ext cx="1062186" cy="96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62551" y="2116853"/>
              <a:ext cx="1063349" cy="93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4"/>
          <p:cNvGrpSpPr>
            <a:grpSpLocks/>
          </p:cNvGrpSpPr>
          <p:nvPr/>
        </p:nvGrpSpPr>
        <p:grpSpPr bwMode="auto">
          <a:xfrm>
            <a:off x="6612732" y="1813099"/>
            <a:ext cx="3660775" cy="2087562"/>
            <a:chOff x="5033963" y="1538288"/>
            <a:chExt cx="3660775" cy="2087562"/>
          </a:xfrm>
        </p:grpSpPr>
        <p:grpSp>
          <p:nvGrpSpPr>
            <p:cNvPr id="30" name="Group 3"/>
            <p:cNvGrpSpPr>
              <a:grpSpLocks/>
            </p:cNvGrpSpPr>
            <p:nvPr/>
          </p:nvGrpSpPr>
          <p:grpSpPr bwMode="auto">
            <a:xfrm>
              <a:off x="5033963" y="1538288"/>
              <a:ext cx="2303036" cy="2087562"/>
              <a:chOff x="5047662" y="1079279"/>
              <a:chExt cx="2303462" cy="2088429"/>
            </a:xfrm>
          </p:grpSpPr>
          <p:grpSp>
            <p:nvGrpSpPr>
              <p:cNvPr id="32" name="Group 12"/>
              <p:cNvGrpSpPr>
                <a:grpSpLocks/>
              </p:cNvGrpSpPr>
              <p:nvPr/>
            </p:nvGrpSpPr>
            <p:grpSpPr bwMode="auto">
              <a:xfrm>
                <a:off x="5155637" y="1079279"/>
                <a:ext cx="2087512" cy="969395"/>
                <a:chOff x="4077072" y="5411121"/>
                <a:chExt cx="2088232" cy="969304"/>
              </a:xfrm>
            </p:grpSpPr>
            <p:pic>
              <p:nvPicPr>
                <p:cNvPr id="36"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77072" y="5411121"/>
                  <a:ext cx="921673" cy="9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74566" y="5411121"/>
                  <a:ext cx="990738" cy="9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15"/>
              <p:cNvGrpSpPr>
                <a:grpSpLocks/>
              </p:cNvGrpSpPr>
              <p:nvPr/>
            </p:nvGrpSpPr>
            <p:grpSpPr bwMode="auto">
              <a:xfrm>
                <a:off x="5047662" y="2203076"/>
                <a:ext cx="2303462" cy="964632"/>
                <a:chOff x="4005064" y="6429308"/>
                <a:chExt cx="2304256" cy="964541"/>
              </a:xfrm>
            </p:grpSpPr>
            <p:pic>
              <p:nvPicPr>
                <p:cNvPr id="34"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05064" y="6435262"/>
                  <a:ext cx="1062186" cy="95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44752" y="6429308"/>
                  <a:ext cx="1064568" cy="96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1" name="Picture 1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90269" y="2109715"/>
              <a:ext cx="1104469" cy="94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TextBox 5"/>
          <p:cNvSpPr txBox="1">
            <a:spLocks noChangeArrowheads="1"/>
          </p:cNvSpPr>
          <p:nvPr/>
        </p:nvSpPr>
        <p:spPr bwMode="auto">
          <a:xfrm>
            <a:off x="2929731" y="1225725"/>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ea typeface="ＭＳ Ｐゴシック" panose="020B0600070205080204" pitchFamily="34" charset="-128"/>
              </a:rPr>
              <a:t>Component 1</a:t>
            </a:r>
          </a:p>
        </p:txBody>
      </p:sp>
      <p:sp>
        <p:nvSpPr>
          <p:cNvPr id="41" name="TextBox 7"/>
          <p:cNvSpPr txBox="1">
            <a:spLocks noChangeArrowheads="1"/>
          </p:cNvSpPr>
          <p:nvPr/>
        </p:nvSpPr>
        <p:spPr bwMode="auto">
          <a:xfrm>
            <a:off x="7492206" y="1225725"/>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ea typeface="ＭＳ Ｐゴシック" panose="020B0600070205080204" pitchFamily="34" charset="-128"/>
              </a:rPr>
              <a:t>Component 2</a:t>
            </a:r>
          </a:p>
        </p:txBody>
      </p:sp>
      <p:sp>
        <p:nvSpPr>
          <p:cNvPr id="43" name="Rectangle 42"/>
          <p:cNvSpPr>
            <a:spLocks noChangeArrowheads="1"/>
          </p:cNvSpPr>
          <p:nvPr/>
        </p:nvSpPr>
        <p:spPr bwMode="auto">
          <a:xfrm>
            <a:off x="8782516" y="6348897"/>
            <a:ext cx="3155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Metzak</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Lavigne</a:t>
            </a:r>
            <a:r>
              <a:rPr lang="en-CA" altLang="en-US" sz="1400" b="0" dirty="0" smtClean="0">
                <a:latin typeface="Arial" panose="020B0604020202020204" pitchFamily="34" charset="0"/>
              </a:rPr>
              <a:t> </a:t>
            </a:r>
            <a:r>
              <a:rPr lang="en-CA" altLang="en-US" sz="1400" b="0" dirty="0">
                <a:latin typeface="Arial" panose="020B0604020202020204" pitchFamily="34" charset="0"/>
              </a:rPr>
              <a:t>&amp; Woodward (</a:t>
            </a:r>
            <a:r>
              <a:rPr lang="en-CA" altLang="en-US" sz="1400" b="0" dirty="0" smtClean="0">
                <a:latin typeface="Arial" panose="020B0604020202020204" pitchFamily="34" charset="0"/>
              </a:rPr>
              <a:t>2013). </a:t>
            </a:r>
            <a:r>
              <a:rPr lang="en-CA" altLang="en-US" sz="1400" b="0" i="1" dirty="0" err="1" smtClean="0">
                <a:latin typeface="Arial" panose="020B0604020202020204" pitchFamily="34" charset="0"/>
              </a:rPr>
              <a:t>Neuropsychologia</a:t>
            </a:r>
            <a:endParaRPr lang="en-CA" altLang="en-US" sz="1400" b="0" i="1" dirty="0">
              <a:latin typeface="Arial" panose="020B0604020202020204" pitchFamily="34" charset="0"/>
            </a:endParaRPr>
          </a:p>
        </p:txBody>
      </p:sp>
      <p:sp>
        <p:nvSpPr>
          <p:cNvPr id="54" name="TextBox 1"/>
          <p:cNvSpPr txBox="1">
            <a:spLocks noChangeArrowheads="1"/>
          </p:cNvSpPr>
          <p:nvPr/>
        </p:nvSpPr>
        <p:spPr bwMode="auto">
          <a:xfrm>
            <a:off x="1579382" y="203966"/>
            <a:ext cx="90332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 Principal Components 1 and 2</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34778681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734343" y="1225725"/>
            <a:ext cx="8723314" cy="5094287"/>
            <a:chOff x="2665095" y="590725"/>
            <a:chExt cx="8723314" cy="5094287"/>
          </a:xfrm>
        </p:grpSpPr>
        <p:grpSp>
          <p:nvGrpSpPr>
            <p:cNvPr id="20" name="Group 3"/>
            <p:cNvGrpSpPr>
              <a:grpSpLocks/>
            </p:cNvGrpSpPr>
            <p:nvPr/>
          </p:nvGrpSpPr>
          <p:grpSpPr bwMode="auto">
            <a:xfrm>
              <a:off x="2995296" y="1197149"/>
              <a:ext cx="3540125" cy="2049462"/>
              <a:chOff x="485775" y="1557338"/>
              <a:chExt cx="3540125" cy="2049462"/>
            </a:xfrm>
          </p:grpSpPr>
          <p:grpSp>
            <p:nvGrpSpPr>
              <p:cNvPr id="21" name="Group 2"/>
              <p:cNvGrpSpPr>
                <a:grpSpLocks/>
              </p:cNvGrpSpPr>
              <p:nvPr/>
            </p:nvGrpSpPr>
            <p:grpSpPr bwMode="auto">
              <a:xfrm>
                <a:off x="485775" y="1557338"/>
                <a:ext cx="2244833" cy="2049462"/>
                <a:chOff x="485775" y="1557338"/>
                <a:chExt cx="2244833" cy="2049462"/>
              </a:xfrm>
            </p:grpSpPr>
            <p:grpSp>
              <p:nvGrpSpPr>
                <p:cNvPr id="23" name="Group 1"/>
                <p:cNvGrpSpPr>
                  <a:grpSpLocks/>
                </p:cNvGrpSpPr>
                <p:nvPr/>
              </p:nvGrpSpPr>
              <p:grpSpPr bwMode="auto">
                <a:xfrm>
                  <a:off x="556755" y="1557338"/>
                  <a:ext cx="2102872" cy="943777"/>
                  <a:chOff x="556755" y="1557338"/>
                  <a:chExt cx="2102872" cy="943777"/>
                </a:xfrm>
              </p:grpSpPr>
              <p:pic>
                <p:nvPicPr>
                  <p:cNvPr id="2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755" y="1557338"/>
                    <a:ext cx="1002845" cy="94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984" y="1558530"/>
                    <a:ext cx="976643" cy="94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6"/>
                <p:cNvGrpSpPr>
                  <a:grpSpLocks/>
                </p:cNvGrpSpPr>
                <p:nvPr/>
              </p:nvGrpSpPr>
              <p:grpSpPr bwMode="auto">
                <a:xfrm>
                  <a:off x="485775" y="2641573"/>
                  <a:ext cx="2244833" cy="965227"/>
                  <a:chOff x="4025925" y="1837527"/>
                  <a:chExt cx="2244387" cy="964541"/>
                </a:xfrm>
              </p:grpSpPr>
              <p:pic>
                <p:nvPicPr>
                  <p:cNvPr id="2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25925" y="1851816"/>
                    <a:ext cx="1069331" cy="9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8126" y="1837527"/>
                    <a:ext cx="1062186" cy="96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62551" y="2116853"/>
                <a:ext cx="1063349" cy="93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4"/>
            <p:cNvGrpSpPr>
              <a:grpSpLocks/>
            </p:cNvGrpSpPr>
            <p:nvPr/>
          </p:nvGrpSpPr>
          <p:grpSpPr bwMode="auto">
            <a:xfrm>
              <a:off x="7543484" y="1178099"/>
              <a:ext cx="3660775" cy="2087562"/>
              <a:chOff x="5033963" y="1538288"/>
              <a:chExt cx="3660775" cy="2087562"/>
            </a:xfrm>
          </p:grpSpPr>
          <p:grpSp>
            <p:nvGrpSpPr>
              <p:cNvPr id="30" name="Group 3"/>
              <p:cNvGrpSpPr>
                <a:grpSpLocks/>
              </p:cNvGrpSpPr>
              <p:nvPr/>
            </p:nvGrpSpPr>
            <p:grpSpPr bwMode="auto">
              <a:xfrm>
                <a:off x="5033963" y="1538288"/>
                <a:ext cx="2303036" cy="2087562"/>
                <a:chOff x="5047662" y="1079279"/>
                <a:chExt cx="2303462" cy="2088429"/>
              </a:xfrm>
            </p:grpSpPr>
            <p:grpSp>
              <p:nvGrpSpPr>
                <p:cNvPr id="32" name="Group 12"/>
                <p:cNvGrpSpPr>
                  <a:grpSpLocks/>
                </p:cNvGrpSpPr>
                <p:nvPr/>
              </p:nvGrpSpPr>
              <p:grpSpPr bwMode="auto">
                <a:xfrm>
                  <a:off x="5155637" y="1079279"/>
                  <a:ext cx="2087512" cy="969395"/>
                  <a:chOff x="4077072" y="5411121"/>
                  <a:chExt cx="2088232" cy="969304"/>
                </a:xfrm>
              </p:grpSpPr>
              <p:pic>
                <p:nvPicPr>
                  <p:cNvPr id="36"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77072" y="5411121"/>
                    <a:ext cx="921673" cy="9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74566" y="5411121"/>
                    <a:ext cx="990738" cy="9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15"/>
                <p:cNvGrpSpPr>
                  <a:grpSpLocks/>
                </p:cNvGrpSpPr>
                <p:nvPr/>
              </p:nvGrpSpPr>
              <p:grpSpPr bwMode="auto">
                <a:xfrm>
                  <a:off x="5047662" y="2203076"/>
                  <a:ext cx="2303462" cy="964632"/>
                  <a:chOff x="4005064" y="6429308"/>
                  <a:chExt cx="2304256" cy="964541"/>
                </a:xfrm>
              </p:grpSpPr>
              <p:pic>
                <p:nvPicPr>
                  <p:cNvPr id="34"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05064" y="6435262"/>
                    <a:ext cx="1062186" cy="95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44752" y="6429308"/>
                    <a:ext cx="1064568" cy="96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1" name="Picture 1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90269" y="2109715"/>
                <a:ext cx="1104469" cy="94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 name="Picture 30"/>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665095" y="3503787"/>
              <a:ext cx="4032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357746" y="3503787"/>
              <a:ext cx="403066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5"/>
            <p:cNvSpPr txBox="1">
              <a:spLocks noChangeArrowheads="1"/>
            </p:cNvSpPr>
            <p:nvPr/>
          </p:nvSpPr>
          <p:spPr bwMode="auto">
            <a:xfrm>
              <a:off x="3860483" y="590725"/>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ea typeface="ＭＳ Ｐゴシック" panose="020B0600070205080204" pitchFamily="34" charset="-128"/>
                </a:rPr>
                <a:t>Component 1</a:t>
              </a:r>
            </a:p>
          </p:txBody>
        </p:sp>
        <p:sp>
          <p:nvSpPr>
            <p:cNvPr id="41" name="TextBox 7"/>
            <p:cNvSpPr txBox="1">
              <a:spLocks noChangeArrowheads="1"/>
            </p:cNvSpPr>
            <p:nvPr/>
          </p:nvSpPr>
          <p:spPr bwMode="auto">
            <a:xfrm>
              <a:off x="8422958" y="590725"/>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ea typeface="ＭＳ Ｐゴシック" panose="020B0600070205080204" pitchFamily="34" charset="-128"/>
                </a:rPr>
                <a:t>Component 2</a:t>
              </a:r>
            </a:p>
          </p:txBody>
        </p:sp>
      </p:grpSp>
      <p:sp>
        <p:nvSpPr>
          <p:cNvPr id="43" name="Rectangle 42"/>
          <p:cNvSpPr>
            <a:spLocks noChangeArrowheads="1"/>
          </p:cNvSpPr>
          <p:nvPr/>
        </p:nvSpPr>
        <p:spPr bwMode="auto">
          <a:xfrm>
            <a:off x="8782516" y="6348897"/>
            <a:ext cx="3155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Metzak</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Lavigne</a:t>
            </a:r>
            <a:r>
              <a:rPr lang="en-CA" altLang="en-US" sz="1400" b="0" dirty="0" smtClean="0">
                <a:latin typeface="Arial" panose="020B0604020202020204" pitchFamily="34" charset="0"/>
              </a:rPr>
              <a:t> </a:t>
            </a:r>
            <a:r>
              <a:rPr lang="en-CA" altLang="en-US" sz="1400" b="0" dirty="0">
                <a:latin typeface="Arial" panose="020B0604020202020204" pitchFamily="34" charset="0"/>
              </a:rPr>
              <a:t>&amp; Woodward (</a:t>
            </a:r>
            <a:r>
              <a:rPr lang="en-CA" altLang="en-US" sz="1400" b="0" dirty="0" smtClean="0">
                <a:latin typeface="Arial" panose="020B0604020202020204" pitchFamily="34" charset="0"/>
              </a:rPr>
              <a:t>2013). </a:t>
            </a:r>
            <a:r>
              <a:rPr lang="en-CA" altLang="en-US" sz="1400" b="0" i="1" dirty="0" err="1" smtClean="0">
                <a:latin typeface="Arial" panose="020B0604020202020204" pitchFamily="34" charset="0"/>
              </a:rPr>
              <a:t>Neuropsychologia</a:t>
            </a:r>
            <a:endParaRPr lang="en-CA" altLang="en-US" sz="1400" b="0" i="1" dirty="0">
              <a:latin typeface="Arial" panose="020B0604020202020204" pitchFamily="34" charset="0"/>
            </a:endParaRPr>
          </a:p>
        </p:txBody>
      </p:sp>
      <p:sp>
        <p:nvSpPr>
          <p:cNvPr id="54" name="TextBox 1"/>
          <p:cNvSpPr txBox="1">
            <a:spLocks noChangeArrowheads="1"/>
          </p:cNvSpPr>
          <p:nvPr/>
        </p:nvSpPr>
        <p:spPr bwMode="auto">
          <a:xfrm>
            <a:off x="1579382" y="203966"/>
            <a:ext cx="90332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fMRI-CPCA: Principal Components 1 and 2</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1731776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
          <p:cNvSpPr txBox="1">
            <a:spLocks noChangeArrowheads="1"/>
          </p:cNvSpPr>
          <p:nvPr/>
        </p:nvSpPr>
        <p:spPr bwMode="auto">
          <a:xfrm>
            <a:off x="2106165" y="1517060"/>
            <a:ext cx="797967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50000"/>
              </a:lnSpc>
              <a:spcBef>
                <a:spcPct val="0"/>
              </a:spcBef>
              <a:buNone/>
            </a:pPr>
            <a:endParaRPr lang="en-CA" altLang="en-US" sz="2800" dirty="0">
              <a:latin typeface="Arial" panose="020B0604020202020204" pitchFamily="34" charset="0"/>
            </a:endParaRPr>
          </a:p>
          <a:p>
            <a:pPr algn="ctr" eaLnBrk="1" hangingPunct="1">
              <a:lnSpc>
                <a:spcPct val="150000"/>
              </a:lnSpc>
              <a:spcBef>
                <a:spcPct val="0"/>
              </a:spcBef>
              <a:buNone/>
            </a:pPr>
            <a:r>
              <a:rPr lang="en-CA" altLang="en-US" sz="2800" dirty="0" smtClean="0">
                <a:latin typeface="Arial" panose="020B0604020202020204" pitchFamily="34" charset="0"/>
              </a:rPr>
              <a:t>Could we identify more than one network involved in this task, in order to </a:t>
            </a:r>
          </a:p>
          <a:p>
            <a:pPr algn="ctr" eaLnBrk="1" hangingPunct="1">
              <a:lnSpc>
                <a:spcPct val="150000"/>
              </a:lnSpc>
              <a:spcBef>
                <a:spcPct val="0"/>
              </a:spcBef>
              <a:buNone/>
            </a:pPr>
            <a:r>
              <a:rPr lang="en-CA" altLang="en-US" sz="2800" dirty="0" smtClean="0">
                <a:latin typeface="Arial" panose="020B0604020202020204" pitchFamily="34" charset="0"/>
              </a:rPr>
              <a:t>better discriminate between </a:t>
            </a:r>
          </a:p>
          <a:p>
            <a:pPr algn="ctr" eaLnBrk="1" hangingPunct="1">
              <a:lnSpc>
                <a:spcPct val="150000"/>
              </a:lnSpc>
              <a:spcBef>
                <a:spcPct val="0"/>
              </a:spcBef>
              <a:buNone/>
            </a:pPr>
            <a:r>
              <a:rPr lang="en-CA" altLang="en-US" sz="2800" dirty="0" smtClean="0">
                <a:latin typeface="Arial" panose="020B0604020202020204" pitchFamily="34" charset="0"/>
              </a:rPr>
              <a:t>component cognitive functions?</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2968773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7756" y="2208697"/>
            <a:ext cx="6403871" cy="2954655"/>
          </a:xfrm>
          <a:prstGeom prst="rect">
            <a:avLst/>
          </a:prstGeom>
          <a:solidFill>
            <a:srgbClr val="FFEBEB"/>
          </a:solidFill>
        </p:spPr>
        <p:txBody>
          <a:bodyPr wrap="square" rtlCol="0">
            <a:spAutoFit/>
          </a:bodyPr>
          <a:lstStyle/>
          <a:p>
            <a:pPr algn="ctr"/>
            <a:r>
              <a:rPr lang="en-CA" dirty="0" smtClean="0">
                <a:latin typeface="Arial" panose="020B0604020202020204" pitchFamily="34" charset="0"/>
                <a:cs typeface="Arial" panose="020B0604020202020204" pitchFamily="34" charset="0"/>
              </a:rPr>
              <a:t>ERP, EEG, MEG</a:t>
            </a:r>
          </a:p>
          <a:p>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smtClean="0">
                <a:latin typeface="Arial" panose="020B0604020202020204" pitchFamily="34" charset="0"/>
                <a:cs typeface="Arial" panose="020B0604020202020204" pitchFamily="34" charset="0"/>
              </a:rPr>
              <a:t>Whitman, J.C., </a:t>
            </a:r>
            <a:r>
              <a:rPr lang="en-US" sz="1200" dirty="0" err="1" smtClean="0">
                <a:latin typeface="Arial" panose="020B0604020202020204" pitchFamily="34" charset="0"/>
                <a:cs typeface="Arial" panose="020B0604020202020204" pitchFamily="34" charset="0"/>
              </a:rPr>
              <a:t>Takane</a:t>
            </a:r>
            <a:r>
              <a:rPr lang="en-US" sz="1200" dirty="0" smtClean="0">
                <a:latin typeface="Arial" panose="020B0604020202020204" pitchFamily="34" charset="0"/>
                <a:cs typeface="Arial" panose="020B0604020202020204" pitchFamily="34" charset="0"/>
              </a:rPr>
              <a:t>, Y., Cheung, T.C., </a:t>
            </a:r>
            <a:r>
              <a:rPr lang="en-US" sz="1200" dirty="0" err="1" smtClean="0">
                <a:latin typeface="Arial" panose="020B0604020202020204" pitchFamily="34" charset="0"/>
                <a:cs typeface="Arial" panose="020B0604020202020204" pitchFamily="34" charset="0"/>
              </a:rPr>
              <a:t>Moiseev</a:t>
            </a:r>
            <a:r>
              <a:rPr lang="en-US" sz="1200" dirty="0" smtClean="0">
                <a:latin typeface="Arial" panose="020B0604020202020204" pitchFamily="34" charset="0"/>
                <a:cs typeface="Arial" panose="020B0604020202020204" pitchFamily="34" charset="0"/>
              </a:rPr>
              <a:t>, A., </a:t>
            </a:r>
            <a:r>
              <a:rPr lang="en-US" sz="1200" dirty="0" err="1" smtClean="0">
                <a:latin typeface="Arial" panose="020B0604020202020204" pitchFamily="34" charset="0"/>
                <a:cs typeface="Arial" panose="020B0604020202020204" pitchFamily="34" charset="0"/>
              </a:rPr>
              <a:t>Ribary</a:t>
            </a:r>
            <a:r>
              <a:rPr lang="en-US" sz="1200" dirty="0" smtClean="0">
                <a:latin typeface="Arial" panose="020B0604020202020204" pitchFamily="34" charset="0"/>
                <a:cs typeface="Arial" panose="020B0604020202020204" pitchFamily="34" charset="0"/>
              </a:rPr>
              <a:t>, U., Ward, L, &amp; Woodward, T.S. (2016). </a:t>
            </a:r>
            <a:r>
              <a:rPr lang="en-US" sz="1200" i="1" dirty="0" err="1" smtClean="0">
                <a:latin typeface="Arial" panose="020B0604020202020204" pitchFamily="34" charset="0"/>
                <a:cs typeface="Arial" panose="020B0604020202020204" pitchFamily="34" charset="0"/>
              </a:rPr>
              <a:t>NeuroImage</a:t>
            </a:r>
            <a:r>
              <a:rPr lang="en-US" sz="1200" dirty="0" smtClean="0">
                <a:latin typeface="Arial" panose="020B0604020202020204" pitchFamily="34" charset="0"/>
                <a:cs typeface="Arial" panose="020B0604020202020204" pitchFamily="34" charset="0"/>
              </a:rPr>
              <a:t>.</a:t>
            </a:r>
          </a:p>
          <a:p>
            <a:pPr marL="228600" indent="-228600">
              <a:buFont typeface="+mj-lt"/>
              <a:buAutoNum type="arabicPeriod" startAt="16"/>
            </a:pPr>
            <a:r>
              <a:rPr lang="en-US" sz="1200" dirty="0" smtClean="0">
                <a:solidFill>
                  <a:schemeClr val="bg1">
                    <a:lumMod val="75000"/>
                  </a:schemeClr>
                </a:solidFill>
                <a:latin typeface="Arial" panose="020B0604020202020204" pitchFamily="34" charset="0"/>
                <a:cs typeface="Arial" panose="020B0604020202020204" pitchFamily="34" charset="0"/>
              </a:rPr>
              <a:t>McDonald</a:t>
            </a:r>
            <a:r>
              <a:rPr lang="en-US" sz="1200" dirty="0">
                <a:solidFill>
                  <a:schemeClr val="bg1">
                    <a:lumMod val="75000"/>
                  </a:schemeClr>
                </a:solidFill>
                <a:latin typeface="Arial" panose="020B0604020202020204" pitchFamily="34" charset="0"/>
                <a:cs typeface="Arial" panose="020B0604020202020204" pitchFamily="34" charset="0"/>
              </a:rPr>
              <a:t>, J. </a:t>
            </a:r>
            <a:r>
              <a:rPr lang="en-US" sz="1200" dirty="0" smtClean="0">
                <a:solidFill>
                  <a:schemeClr val="bg1">
                    <a:lumMod val="75000"/>
                  </a:schemeClr>
                </a:solidFill>
                <a:latin typeface="Arial" panose="020B0604020202020204" pitchFamily="34" charset="0"/>
                <a:cs typeface="Arial" panose="020B0604020202020204" pitchFamily="34" charset="0"/>
              </a:rPr>
              <a:t>J., Whitman, J. C., </a:t>
            </a:r>
            <a:r>
              <a:rPr lang="en-US" sz="1200" dirty="0" err="1" smtClean="0">
                <a:solidFill>
                  <a:schemeClr val="bg1">
                    <a:lumMod val="75000"/>
                  </a:schemeClr>
                </a:solidFill>
                <a:latin typeface="Arial" panose="020B0604020202020204" pitchFamily="34" charset="0"/>
                <a:cs typeface="Arial" panose="020B0604020202020204" pitchFamily="34" charset="0"/>
              </a:rPr>
              <a:t>Störmer</a:t>
            </a:r>
            <a:r>
              <a:rPr lang="en-US" sz="1200" dirty="0">
                <a:solidFill>
                  <a:schemeClr val="bg1">
                    <a:lumMod val="75000"/>
                  </a:schemeClr>
                </a:solidFill>
                <a:latin typeface="Arial" panose="020B0604020202020204" pitchFamily="34" charset="0"/>
                <a:cs typeface="Arial" panose="020B0604020202020204" pitchFamily="34" charset="0"/>
              </a:rPr>
              <a:t>, V. S., &amp; </a:t>
            </a:r>
            <a:r>
              <a:rPr lang="en-US" sz="1200" dirty="0" err="1">
                <a:solidFill>
                  <a:schemeClr val="bg1">
                    <a:lumMod val="75000"/>
                  </a:schemeClr>
                </a:solidFill>
                <a:latin typeface="Arial" panose="020B0604020202020204" pitchFamily="34" charset="0"/>
                <a:cs typeface="Arial" panose="020B0604020202020204" pitchFamily="34" charset="0"/>
              </a:rPr>
              <a:t>Hillyard</a:t>
            </a:r>
            <a:r>
              <a:rPr lang="en-US" sz="1200" dirty="0">
                <a:solidFill>
                  <a:schemeClr val="bg1">
                    <a:lumMod val="75000"/>
                  </a:schemeClr>
                </a:solidFill>
                <a:latin typeface="Arial" panose="020B0604020202020204" pitchFamily="34" charset="0"/>
                <a:cs typeface="Arial" panose="020B0604020202020204" pitchFamily="34" charset="0"/>
              </a:rPr>
              <a:t>, S. A. (2014). </a:t>
            </a:r>
            <a:r>
              <a:rPr lang="en-US" sz="1200" dirty="0" smtClean="0">
                <a:solidFill>
                  <a:schemeClr val="bg1">
                    <a:lumMod val="75000"/>
                  </a:schemeClr>
                </a:solidFill>
                <a:latin typeface="Arial" panose="020B0604020202020204" pitchFamily="34" charset="0"/>
                <a:cs typeface="Arial" panose="020B0604020202020204" pitchFamily="34" charset="0"/>
              </a:rPr>
              <a:t>Involuntary </a:t>
            </a:r>
            <a:r>
              <a:rPr lang="en-US" sz="1200" dirty="0">
                <a:solidFill>
                  <a:schemeClr val="bg1">
                    <a:lumMod val="75000"/>
                  </a:schemeClr>
                </a:solidFill>
                <a:latin typeface="Arial" panose="020B0604020202020204" pitchFamily="34" charset="0"/>
                <a:cs typeface="Arial" panose="020B0604020202020204" pitchFamily="34" charset="0"/>
              </a:rPr>
              <a:t>cross-modal spatial attention influences visual perception. </a:t>
            </a:r>
            <a:r>
              <a:rPr lang="en-US" sz="1200" i="1" dirty="0">
                <a:solidFill>
                  <a:schemeClr val="bg1">
                    <a:lumMod val="75000"/>
                  </a:schemeClr>
                </a:solidFill>
                <a:latin typeface="Arial" panose="020B0604020202020204" pitchFamily="34" charset="0"/>
                <a:cs typeface="Arial" panose="020B0604020202020204" pitchFamily="34" charset="0"/>
              </a:rPr>
              <a:t>in</a:t>
            </a:r>
            <a:r>
              <a:rPr lang="en-US" sz="1200" dirty="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Cognitive Electrophysiology of Attention: Signals of the Mind</a:t>
            </a:r>
            <a:r>
              <a:rPr lang="en-US" sz="1200" dirty="0">
                <a:solidFill>
                  <a:schemeClr val="bg1">
                    <a:lumMod val="75000"/>
                  </a:schemeClr>
                </a:solidFill>
                <a:latin typeface="Arial" panose="020B0604020202020204" pitchFamily="34" charset="0"/>
                <a:cs typeface="Arial" panose="020B0604020202020204" pitchFamily="34" charset="0"/>
              </a:rPr>
              <a:t>, Ed. Ron </a:t>
            </a:r>
            <a:r>
              <a:rPr lang="en-US" sz="1200" dirty="0" err="1" smtClean="0">
                <a:solidFill>
                  <a:schemeClr val="bg1">
                    <a:lumMod val="75000"/>
                  </a:schemeClr>
                </a:solidFill>
                <a:latin typeface="Arial" panose="020B0604020202020204" pitchFamily="34" charset="0"/>
                <a:cs typeface="Arial" panose="020B0604020202020204" pitchFamily="34" charset="0"/>
              </a:rPr>
              <a:t>Mangun</a:t>
            </a:r>
            <a:endParaRPr lang="en-US" sz="1200"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solidFill>
                  <a:schemeClr val="bg1">
                    <a:lumMod val="75000"/>
                  </a:schemeClr>
                </a:solidFill>
                <a:latin typeface="Arial" panose="020B0604020202020204" pitchFamily="34" charset="0"/>
                <a:cs typeface="Arial" panose="020B0604020202020204" pitchFamily="34" charset="0"/>
              </a:rPr>
              <a:t>Grundy, J. G., </a:t>
            </a:r>
            <a:r>
              <a:rPr lang="en-US" sz="1200" dirty="0" err="1">
                <a:solidFill>
                  <a:schemeClr val="bg1">
                    <a:lumMod val="75000"/>
                  </a:schemeClr>
                </a:solidFill>
                <a:latin typeface="Arial" panose="020B0604020202020204" pitchFamily="34" charset="0"/>
                <a:cs typeface="Arial" panose="020B0604020202020204" pitchFamily="34" charset="0"/>
              </a:rPr>
              <a:t>Benarroch</a:t>
            </a:r>
            <a:r>
              <a:rPr lang="en-US" sz="1200" dirty="0">
                <a:solidFill>
                  <a:schemeClr val="bg1">
                    <a:lumMod val="75000"/>
                  </a:schemeClr>
                </a:solidFill>
                <a:latin typeface="Arial" panose="020B0604020202020204" pitchFamily="34" charset="0"/>
                <a:cs typeface="Arial" panose="020B0604020202020204" pitchFamily="34" charset="0"/>
              </a:rPr>
              <a:t>, M. F. F., Woodward, T. S., </a:t>
            </a:r>
            <a:r>
              <a:rPr lang="en-US" sz="1200" dirty="0" err="1">
                <a:solidFill>
                  <a:schemeClr val="bg1">
                    <a:lumMod val="75000"/>
                  </a:schemeClr>
                </a:solidFill>
                <a:latin typeface="Arial" panose="020B0604020202020204" pitchFamily="34" charset="0"/>
                <a:cs typeface="Arial" panose="020B0604020202020204" pitchFamily="34" charset="0"/>
              </a:rPr>
              <a:t>Metzak</a:t>
            </a:r>
            <a:r>
              <a:rPr lang="en-US" sz="1200" dirty="0">
                <a:solidFill>
                  <a:schemeClr val="bg1">
                    <a:lumMod val="75000"/>
                  </a:schemeClr>
                </a:solidFill>
                <a:latin typeface="Arial" panose="020B0604020202020204" pitchFamily="34" charset="0"/>
                <a:cs typeface="Arial" panose="020B0604020202020204" pitchFamily="34" charset="0"/>
              </a:rPr>
              <a:t>, P. D. &amp; Whitman, J.C. &amp; </a:t>
            </a:r>
            <a:r>
              <a:rPr lang="en-US" sz="1200" dirty="0" err="1">
                <a:solidFill>
                  <a:schemeClr val="bg1">
                    <a:lumMod val="75000"/>
                  </a:schemeClr>
                </a:solidFill>
                <a:latin typeface="Arial" panose="020B0604020202020204" pitchFamily="34" charset="0"/>
                <a:cs typeface="Arial" panose="020B0604020202020204" pitchFamily="34" charset="0"/>
              </a:rPr>
              <a:t>Shedden</a:t>
            </a:r>
            <a:r>
              <a:rPr lang="en-US" sz="1200" dirty="0">
                <a:solidFill>
                  <a:schemeClr val="bg1">
                    <a:lumMod val="75000"/>
                  </a:schemeClr>
                </a:solidFill>
                <a:latin typeface="Arial" panose="020B0604020202020204" pitchFamily="34" charset="0"/>
                <a:cs typeface="Arial" panose="020B0604020202020204" pitchFamily="34" charset="0"/>
              </a:rPr>
              <a:t>, J. M. (2013</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Human Brain </a:t>
            </a:r>
            <a:r>
              <a:rPr lang="en-US" sz="1200" i="1" dirty="0" smtClean="0">
                <a:solidFill>
                  <a:schemeClr val="bg1">
                    <a:lumMod val="75000"/>
                  </a:schemeClr>
                </a:solidFill>
                <a:latin typeface="Arial" panose="020B0604020202020204" pitchFamily="34" charset="0"/>
                <a:cs typeface="Arial" panose="020B0604020202020204" pitchFamily="34" charset="0"/>
              </a:rPr>
              <a:t>Mapping</a:t>
            </a:r>
            <a:endParaRPr lang="en-US" sz="1200" i="1" dirty="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solidFill>
                  <a:schemeClr val="bg1">
                    <a:lumMod val="75000"/>
                  </a:schemeClr>
                </a:solidFill>
                <a:latin typeface="Arial" panose="020B0604020202020204" pitchFamily="34" charset="0"/>
                <a:cs typeface="Arial" panose="020B0604020202020204" pitchFamily="34" charset="0"/>
              </a:rPr>
              <a:t>Whitman, J.C., Ward, L. M., &amp; Woodward, T. S. (2013</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Frontiers in Human </a:t>
            </a:r>
            <a:r>
              <a:rPr lang="en-US" sz="1200" i="1" dirty="0" smtClean="0">
                <a:solidFill>
                  <a:schemeClr val="bg1">
                    <a:lumMod val="75000"/>
                  </a:schemeClr>
                </a:solidFill>
                <a:latin typeface="Arial" panose="020B0604020202020204" pitchFamily="34" charset="0"/>
                <a:cs typeface="Arial" panose="020B0604020202020204" pitchFamily="34" charset="0"/>
              </a:rPr>
              <a:t>Neuroscience</a:t>
            </a:r>
            <a:r>
              <a:rPr lang="en-US" sz="1200" dirty="0" smtClean="0">
                <a:solidFill>
                  <a:schemeClr val="bg1">
                    <a:lumMod val="75000"/>
                  </a:schemeClr>
                </a:solidFill>
                <a:latin typeface="Arial" panose="020B0604020202020204" pitchFamily="34" charset="0"/>
                <a:cs typeface="Arial" panose="020B0604020202020204" pitchFamily="34" charset="0"/>
              </a:rPr>
              <a:t>.</a:t>
            </a:r>
          </a:p>
          <a:p>
            <a:pPr marL="228600" indent="-228600">
              <a:buFont typeface="+mj-lt"/>
              <a:buAutoNum type="arabicPeriod" startAt="16"/>
            </a:pPr>
            <a:r>
              <a:rPr lang="en-US" sz="1200" dirty="0">
                <a:solidFill>
                  <a:schemeClr val="bg1">
                    <a:lumMod val="75000"/>
                  </a:schemeClr>
                </a:solidFill>
                <a:latin typeface="Arial" panose="020B0604020202020204" pitchFamily="34" charset="0"/>
                <a:cs typeface="Arial" panose="020B0604020202020204" pitchFamily="34" charset="0"/>
              </a:rPr>
              <a:t>McDonald, J. J., Hickey, C., Green, J. J., &amp; Whitman, J. C. (2009</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Journal of Cognitive </a:t>
            </a:r>
            <a:r>
              <a:rPr lang="en-US" sz="1200" i="1" dirty="0" smtClean="0">
                <a:solidFill>
                  <a:schemeClr val="bg1">
                    <a:lumMod val="75000"/>
                  </a:schemeClr>
                </a:solidFill>
                <a:latin typeface="Arial" panose="020B0604020202020204" pitchFamily="34" charset="0"/>
                <a:cs typeface="Arial" panose="020B0604020202020204" pitchFamily="34" charset="0"/>
              </a:rPr>
              <a:t>Neuroscience</a:t>
            </a:r>
            <a:endParaRPr lang="en-US" sz="1200"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solidFill>
                  <a:schemeClr val="bg1">
                    <a:lumMod val="75000"/>
                  </a:schemeClr>
                </a:solidFill>
                <a:latin typeface="Arial" panose="020B0604020202020204" pitchFamily="34" charset="0"/>
                <a:cs typeface="Arial" panose="020B0604020202020204" pitchFamily="34" charset="0"/>
              </a:rPr>
              <a:t>Van </a:t>
            </a:r>
            <a:r>
              <a:rPr lang="en-US" sz="1200" dirty="0" err="1">
                <a:solidFill>
                  <a:schemeClr val="bg1">
                    <a:lumMod val="75000"/>
                  </a:schemeClr>
                </a:solidFill>
                <a:latin typeface="Arial" panose="020B0604020202020204" pitchFamily="34" charset="0"/>
                <a:cs typeface="Arial" panose="020B0604020202020204" pitchFamily="34" charset="0"/>
              </a:rPr>
              <a:t>Snellenberg</a:t>
            </a:r>
            <a:r>
              <a:rPr lang="en-US" sz="1200" dirty="0">
                <a:solidFill>
                  <a:schemeClr val="bg1">
                    <a:lumMod val="75000"/>
                  </a:schemeClr>
                </a:solidFill>
                <a:latin typeface="Arial" panose="020B0604020202020204" pitchFamily="34" charset="0"/>
                <a:cs typeface="Arial" panose="020B0604020202020204" pitchFamily="34" charset="0"/>
              </a:rPr>
              <a:t>, J. X., Whitman, J., McDonald, J. J., &amp; </a:t>
            </a:r>
            <a:r>
              <a:rPr lang="en-US" sz="1200" dirty="0" err="1">
                <a:solidFill>
                  <a:schemeClr val="bg1">
                    <a:lumMod val="75000"/>
                  </a:schemeClr>
                </a:solidFill>
                <a:latin typeface="Arial" panose="020B0604020202020204" pitchFamily="34" charset="0"/>
                <a:cs typeface="Arial" panose="020B0604020202020204" pitchFamily="34" charset="0"/>
              </a:rPr>
              <a:t>Liotti</a:t>
            </a:r>
            <a:r>
              <a:rPr lang="en-US" sz="1200" dirty="0">
                <a:solidFill>
                  <a:schemeClr val="bg1">
                    <a:lumMod val="75000"/>
                  </a:schemeClr>
                </a:solidFill>
                <a:latin typeface="Arial" panose="020B0604020202020204" pitchFamily="34" charset="0"/>
                <a:cs typeface="Arial" panose="020B0604020202020204" pitchFamily="34" charset="0"/>
              </a:rPr>
              <a:t>, M. (2007</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International Congress Series </a:t>
            </a:r>
          </a:p>
        </p:txBody>
      </p:sp>
      <p:sp>
        <p:nvSpPr>
          <p:cNvPr id="15" name="TextBox 14"/>
          <p:cNvSpPr txBox="1"/>
          <p:nvPr/>
        </p:nvSpPr>
        <p:spPr>
          <a:xfrm>
            <a:off x="300374" y="2012872"/>
            <a:ext cx="4869328" cy="3570208"/>
          </a:xfrm>
          <a:prstGeom prst="rect">
            <a:avLst/>
          </a:prstGeom>
          <a:solidFill>
            <a:schemeClr val="accent1">
              <a:lumMod val="20000"/>
              <a:lumOff val="80000"/>
            </a:schemeClr>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Cognitive Neuropsychiatry of Schizophrenia</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startAt="4"/>
            </a:pPr>
            <a:r>
              <a:rPr lang="en-CA" sz="1200" dirty="0">
                <a:solidFill>
                  <a:schemeClr val="bg1">
                    <a:lumMod val="75000"/>
                  </a:schemeClr>
                </a:solidFill>
                <a:latin typeface="Arial" panose="020B0604020202020204" pitchFamily="34" charset="0"/>
                <a:cs typeface="Arial" panose="020B0604020202020204" pitchFamily="34" charset="0"/>
              </a:rPr>
              <a:t>Whitman, J.C., Menon, M., </a:t>
            </a:r>
            <a:r>
              <a:rPr lang="en-CA" sz="1200" dirty="0" err="1">
                <a:solidFill>
                  <a:schemeClr val="bg1">
                    <a:lumMod val="75000"/>
                  </a:schemeClr>
                </a:solidFill>
                <a:latin typeface="Arial" panose="020B0604020202020204" pitchFamily="34" charset="0"/>
                <a:cs typeface="Arial" panose="020B0604020202020204" pitchFamily="34" charset="0"/>
              </a:rPr>
              <a:t>Kuo</a:t>
            </a:r>
            <a:r>
              <a:rPr lang="en-CA" sz="1200" dirty="0">
                <a:solidFill>
                  <a:schemeClr val="bg1">
                    <a:lumMod val="75000"/>
                  </a:schemeClr>
                </a:solidFill>
                <a:latin typeface="Arial" panose="020B0604020202020204" pitchFamily="34" charset="0"/>
                <a:cs typeface="Arial" panose="020B0604020202020204" pitchFamily="34" charset="0"/>
              </a:rPr>
              <a:t>, S., &amp; Woodward, T. S. (</a:t>
            </a:r>
            <a:r>
              <a:rPr lang="en-CA" sz="1200" dirty="0" smtClean="0">
                <a:solidFill>
                  <a:schemeClr val="bg1">
                    <a:lumMod val="75000"/>
                  </a:schemeClr>
                </a:solidFill>
                <a:latin typeface="Arial" panose="020B0604020202020204" pitchFamily="34" charset="0"/>
                <a:cs typeface="Arial" panose="020B0604020202020204" pitchFamily="34" charset="0"/>
              </a:rPr>
              <a:t>2012). </a:t>
            </a:r>
            <a:r>
              <a:rPr lang="en-CA" sz="1200" i="1" dirty="0" smtClean="0">
                <a:solidFill>
                  <a:schemeClr val="bg1">
                    <a:lumMod val="75000"/>
                  </a:schemeClr>
                </a:solidFill>
                <a:latin typeface="Arial" panose="020B0604020202020204" pitchFamily="34" charset="0"/>
                <a:cs typeface="Arial" panose="020B0604020202020204" pitchFamily="34" charset="0"/>
              </a:rPr>
              <a:t>Cognitive Neuropsychiatry</a:t>
            </a:r>
          </a:p>
          <a:p>
            <a:pPr marL="228600" indent="-228600">
              <a:buFont typeface="+mj-lt"/>
              <a:buAutoNum type="arabicPeriod" startAt="4"/>
            </a:pPr>
            <a:r>
              <a:rPr lang="en-US" sz="1200" dirty="0" err="1">
                <a:solidFill>
                  <a:schemeClr val="bg1">
                    <a:lumMod val="75000"/>
                  </a:schemeClr>
                </a:solidFill>
                <a:latin typeface="Arial" panose="020B0604020202020204" pitchFamily="34" charset="0"/>
                <a:cs typeface="Arial" panose="020B0604020202020204" pitchFamily="34" charset="0"/>
              </a:rPr>
              <a:t>Speechley</a:t>
            </a:r>
            <a:r>
              <a:rPr lang="en-US" sz="1200" dirty="0">
                <a:solidFill>
                  <a:schemeClr val="bg1">
                    <a:lumMod val="75000"/>
                  </a:schemeClr>
                </a:solidFill>
                <a:latin typeface="Arial" panose="020B0604020202020204" pitchFamily="34" charset="0"/>
                <a:cs typeface="Arial" panose="020B0604020202020204" pitchFamily="34" charset="0"/>
              </a:rPr>
              <a:t>, W.J., Whitman, J.C., &amp; Woodward, T.S. (2010</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Journal of Psychiatry and </a:t>
            </a:r>
            <a:r>
              <a:rPr lang="en-US" sz="1200" i="1" dirty="0" smtClean="0">
                <a:solidFill>
                  <a:schemeClr val="bg1">
                    <a:lumMod val="75000"/>
                  </a:schemeClr>
                </a:solidFill>
                <a:latin typeface="Arial" panose="020B0604020202020204" pitchFamily="34" charset="0"/>
                <a:cs typeface="Arial" panose="020B0604020202020204" pitchFamily="34" charset="0"/>
              </a:rPr>
              <a:t>Neuroscience</a:t>
            </a:r>
          </a:p>
          <a:p>
            <a:pPr marL="228600" indent="-228600">
              <a:buFont typeface="+mj-lt"/>
              <a:buAutoNum type="arabicPeriod" startAt="4"/>
            </a:pPr>
            <a:r>
              <a:rPr lang="en-US" sz="1200" dirty="0">
                <a:solidFill>
                  <a:schemeClr val="bg1">
                    <a:lumMod val="75000"/>
                  </a:schemeClr>
                </a:solidFill>
                <a:latin typeface="Arial" panose="020B0604020202020204" pitchFamily="34" charset="0"/>
                <a:cs typeface="Arial" panose="020B0604020202020204" pitchFamily="34" charset="0"/>
              </a:rPr>
              <a:t>Woodward, T. S., Menon, M., &amp; Whitman, </a:t>
            </a:r>
            <a:r>
              <a:rPr lang="en-US" sz="1200" dirty="0" smtClean="0">
                <a:solidFill>
                  <a:schemeClr val="bg1">
                    <a:lumMod val="75000"/>
                  </a:schemeClr>
                </a:solidFill>
                <a:latin typeface="Arial" panose="020B0604020202020204" pitchFamily="34" charset="0"/>
                <a:cs typeface="Arial" panose="020B0604020202020204" pitchFamily="34" charset="0"/>
              </a:rPr>
              <a:t>J. C</a:t>
            </a:r>
            <a:r>
              <a:rPr lang="en-US" sz="1200" dirty="0">
                <a:solidFill>
                  <a:schemeClr val="bg1">
                    <a:lumMod val="75000"/>
                  </a:schemeClr>
                </a:solidFill>
                <a:latin typeface="Arial" panose="020B0604020202020204" pitchFamily="34" charset="0"/>
                <a:cs typeface="Arial" panose="020B0604020202020204" pitchFamily="34" charset="0"/>
              </a:rPr>
              <a:t>. (</a:t>
            </a:r>
            <a:r>
              <a:rPr lang="en-US" sz="1200" dirty="0" smtClean="0">
                <a:solidFill>
                  <a:schemeClr val="bg1">
                    <a:lumMod val="75000"/>
                  </a:schemeClr>
                </a:solidFill>
                <a:latin typeface="Arial" panose="020B0604020202020204" pitchFamily="34" charset="0"/>
                <a:cs typeface="Arial" panose="020B0604020202020204" pitchFamily="34" charset="0"/>
              </a:rPr>
              <a:t>2007). </a:t>
            </a:r>
            <a:r>
              <a:rPr lang="en-US" sz="1200" i="1" dirty="0" smtClean="0">
                <a:solidFill>
                  <a:schemeClr val="bg1">
                    <a:lumMod val="75000"/>
                  </a:schemeClr>
                </a:solidFill>
                <a:latin typeface="Arial" panose="020B0604020202020204" pitchFamily="34" charset="0"/>
                <a:cs typeface="Arial" panose="020B0604020202020204" pitchFamily="34" charset="0"/>
              </a:rPr>
              <a:t>Cognitive Neuropsychiatry</a:t>
            </a:r>
            <a:endParaRPr lang="en-US" sz="1200"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solidFill>
                  <a:schemeClr val="bg1">
                    <a:lumMod val="75000"/>
                  </a:schemeClr>
                </a:solidFill>
                <a:latin typeface="Arial" panose="020B0604020202020204" pitchFamily="34" charset="0"/>
                <a:cs typeface="Arial" panose="020B0604020202020204" pitchFamily="34" charset="0"/>
              </a:rPr>
              <a:t>Woodward, T. S., Moritz, S., Arnold, M. M., </a:t>
            </a:r>
            <a:r>
              <a:rPr lang="en-US" sz="1200" dirty="0" err="1">
                <a:solidFill>
                  <a:schemeClr val="bg1">
                    <a:lumMod val="75000"/>
                  </a:schemeClr>
                </a:solidFill>
                <a:latin typeface="Arial" panose="020B0604020202020204" pitchFamily="34" charset="0"/>
                <a:cs typeface="Arial" panose="020B0604020202020204" pitchFamily="34" charset="0"/>
              </a:rPr>
              <a:t>Cuttler</a:t>
            </a:r>
            <a:r>
              <a:rPr lang="en-US" sz="1200" dirty="0">
                <a:solidFill>
                  <a:schemeClr val="bg1">
                    <a:lumMod val="75000"/>
                  </a:schemeClr>
                </a:solidFill>
                <a:latin typeface="Arial" panose="020B0604020202020204" pitchFamily="34" charset="0"/>
                <a:cs typeface="Arial" panose="020B0604020202020204" pitchFamily="34" charset="0"/>
              </a:rPr>
              <a:t>, C., Whitman, J. C., &amp; Lindsay, S. (2006</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smtClean="0">
                <a:solidFill>
                  <a:schemeClr val="bg1">
                    <a:lumMod val="75000"/>
                  </a:schemeClr>
                </a:solidFill>
                <a:latin typeface="Arial" panose="020B0604020202020204" pitchFamily="34" charset="0"/>
                <a:cs typeface="Arial" panose="020B0604020202020204" pitchFamily="34" charset="0"/>
              </a:rPr>
              <a:t>Neuropsychology</a:t>
            </a:r>
            <a:r>
              <a:rPr lang="en-US" sz="1200" dirty="0" smtClean="0">
                <a:solidFill>
                  <a:schemeClr val="bg1">
                    <a:lumMod val="75000"/>
                  </a:schemeClr>
                </a:solidFill>
                <a:latin typeface="Arial" panose="020B0604020202020204" pitchFamily="34" charset="0"/>
                <a:cs typeface="Arial" panose="020B0604020202020204" pitchFamily="34" charset="0"/>
              </a:rPr>
              <a:t> </a:t>
            </a:r>
          </a:p>
          <a:p>
            <a:pPr marL="228600" indent="-228600">
              <a:buFont typeface="+mj-lt"/>
              <a:buAutoNum type="arabicPeriod" startAt="4"/>
            </a:pPr>
            <a:r>
              <a:rPr lang="en-US" sz="1200" dirty="0" smtClean="0">
                <a:solidFill>
                  <a:schemeClr val="bg1">
                    <a:lumMod val="75000"/>
                  </a:schemeClr>
                </a:solidFill>
                <a:latin typeface="Arial" panose="020B0604020202020204" pitchFamily="34" charset="0"/>
                <a:cs typeface="Arial" panose="020B0604020202020204" pitchFamily="34" charset="0"/>
              </a:rPr>
              <a:t>Woodward</a:t>
            </a:r>
            <a:r>
              <a:rPr lang="en-US" sz="1200" dirty="0">
                <a:solidFill>
                  <a:schemeClr val="bg1">
                    <a:lumMod val="75000"/>
                  </a:schemeClr>
                </a:solidFill>
                <a:latin typeface="Arial" panose="020B0604020202020204" pitchFamily="34" charset="0"/>
                <a:cs typeface="Arial" panose="020B0604020202020204" pitchFamily="34" charset="0"/>
              </a:rPr>
              <a:t>, T. S., Moritz, S., </a:t>
            </a:r>
            <a:r>
              <a:rPr lang="en-US" sz="1200" dirty="0" err="1">
                <a:solidFill>
                  <a:schemeClr val="bg1">
                    <a:lumMod val="75000"/>
                  </a:schemeClr>
                </a:solidFill>
                <a:latin typeface="Arial" panose="020B0604020202020204" pitchFamily="34" charset="0"/>
                <a:cs typeface="Arial" panose="020B0604020202020204" pitchFamily="34" charset="0"/>
              </a:rPr>
              <a:t>Cuttler</a:t>
            </a:r>
            <a:r>
              <a:rPr lang="en-US" sz="1200" dirty="0">
                <a:solidFill>
                  <a:schemeClr val="bg1">
                    <a:lumMod val="75000"/>
                  </a:schemeClr>
                </a:solidFill>
                <a:latin typeface="Arial" panose="020B0604020202020204" pitchFamily="34" charset="0"/>
                <a:cs typeface="Arial" panose="020B0604020202020204" pitchFamily="34" charset="0"/>
              </a:rPr>
              <a:t>, C., &amp; Whitman, J. C. (2006</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Journal of Clinical and Experimental </a:t>
            </a:r>
            <a:r>
              <a:rPr lang="en-US" sz="1200" i="1" dirty="0" smtClean="0">
                <a:solidFill>
                  <a:schemeClr val="bg1">
                    <a:lumMod val="75000"/>
                  </a:schemeClr>
                </a:solidFill>
                <a:latin typeface="Arial" panose="020B0604020202020204" pitchFamily="34" charset="0"/>
                <a:cs typeface="Arial" panose="020B0604020202020204" pitchFamily="34" charset="0"/>
              </a:rPr>
              <a:t>Neuropsychology</a:t>
            </a:r>
            <a:endParaRPr lang="en-US" sz="1200"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solidFill>
                  <a:schemeClr val="bg1">
                    <a:lumMod val="75000"/>
                  </a:schemeClr>
                </a:solidFill>
                <a:latin typeface="Arial" panose="020B0604020202020204" pitchFamily="34" charset="0"/>
                <a:cs typeface="Arial" panose="020B0604020202020204" pitchFamily="34" charset="0"/>
              </a:rPr>
              <a:t>Woodward, T. S., Whitman, J. C., </a:t>
            </a:r>
            <a:r>
              <a:rPr lang="en-US" sz="1200" dirty="0" err="1">
                <a:solidFill>
                  <a:schemeClr val="bg1">
                    <a:lumMod val="75000"/>
                  </a:schemeClr>
                </a:solidFill>
                <a:latin typeface="Arial" panose="020B0604020202020204" pitchFamily="34" charset="0"/>
                <a:cs typeface="Arial" panose="020B0604020202020204" pitchFamily="34" charset="0"/>
              </a:rPr>
              <a:t>Arbuthnott</a:t>
            </a:r>
            <a:r>
              <a:rPr lang="en-US" sz="1200" dirty="0">
                <a:solidFill>
                  <a:schemeClr val="bg1">
                    <a:lumMod val="75000"/>
                  </a:schemeClr>
                </a:solidFill>
                <a:latin typeface="Arial" panose="020B0604020202020204" pitchFamily="34" charset="0"/>
                <a:cs typeface="Arial" panose="020B0604020202020204" pitchFamily="34" charset="0"/>
              </a:rPr>
              <a:t>, K., </a:t>
            </a:r>
            <a:r>
              <a:rPr lang="en-US" sz="1200" dirty="0" err="1">
                <a:solidFill>
                  <a:schemeClr val="bg1">
                    <a:lumMod val="75000"/>
                  </a:schemeClr>
                </a:solidFill>
                <a:latin typeface="Arial" panose="020B0604020202020204" pitchFamily="34" charset="0"/>
                <a:cs typeface="Arial" panose="020B0604020202020204" pitchFamily="34" charset="0"/>
              </a:rPr>
              <a:t>Kragelj</a:t>
            </a:r>
            <a:r>
              <a:rPr lang="en-US" sz="1200" dirty="0">
                <a:solidFill>
                  <a:schemeClr val="bg1">
                    <a:lumMod val="75000"/>
                  </a:schemeClr>
                </a:solidFill>
                <a:latin typeface="Arial" panose="020B0604020202020204" pitchFamily="34" charset="0"/>
                <a:cs typeface="Arial" panose="020B0604020202020204" pitchFamily="34" charset="0"/>
              </a:rPr>
              <a:t>, T., Lyons, J., &amp; </a:t>
            </a:r>
            <a:r>
              <a:rPr lang="en-US" sz="1200" dirty="0" err="1">
                <a:solidFill>
                  <a:schemeClr val="bg1">
                    <a:lumMod val="75000"/>
                  </a:schemeClr>
                </a:solidFill>
                <a:latin typeface="Arial" panose="020B0604020202020204" pitchFamily="34" charset="0"/>
                <a:cs typeface="Arial" panose="020B0604020202020204" pitchFamily="34" charset="0"/>
              </a:rPr>
              <a:t>Stip</a:t>
            </a:r>
            <a:r>
              <a:rPr lang="en-US" sz="1200" dirty="0">
                <a:solidFill>
                  <a:schemeClr val="bg1">
                    <a:lumMod val="75000"/>
                  </a:schemeClr>
                </a:solidFill>
                <a:latin typeface="Arial" panose="020B0604020202020204" pitchFamily="34" charset="0"/>
                <a:cs typeface="Arial" panose="020B0604020202020204" pitchFamily="34" charset="0"/>
              </a:rPr>
              <a:t>, E. (2005</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Cognitive </a:t>
            </a:r>
            <a:r>
              <a:rPr lang="en-US" sz="1200" i="1" dirty="0" smtClean="0">
                <a:solidFill>
                  <a:schemeClr val="bg1">
                    <a:lumMod val="75000"/>
                  </a:schemeClr>
                </a:solidFill>
                <a:latin typeface="Arial" panose="020B0604020202020204" pitchFamily="34" charset="0"/>
                <a:cs typeface="Arial" panose="020B0604020202020204" pitchFamily="34" charset="0"/>
              </a:rPr>
              <a:t>Neuropsychiatry</a:t>
            </a:r>
            <a:endParaRPr lang="en-US" sz="1200" i="1" dirty="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solidFill>
                  <a:schemeClr val="bg1">
                    <a:lumMod val="75000"/>
                  </a:schemeClr>
                </a:solidFill>
                <a:latin typeface="Arial" panose="020B0604020202020204" pitchFamily="34" charset="0"/>
                <a:cs typeface="Arial" panose="020B0604020202020204" pitchFamily="34" charset="0"/>
              </a:rPr>
              <a:t>Moritz, S., Woodward, T. S., Whitman, J. C., &amp; </a:t>
            </a:r>
            <a:r>
              <a:rPr lang="en-US" sz="1200" dirty="0" err="1">
                <a:solidFill>
                  <a:schemeClr val="bg1">
                    <a:lumMod val="75000"/>
                  </a:schemeClr>
                </a:solidFill>
                <a:latin typeface="Arial" panose="020B0604020202020204" pitchFamily="34" charset="0"/>
                <a:cs typeface="Arial" panose="020B0604020202020204" pitchFamily="34" charset="0"/>
              </a:rPr>
              <a:t>Cuttler</a:t>
            </a:r>
            <a:r>
              <a:rPr lang="en-US" sz="1200" dirty="0">
                <a:solidFill>
                  <a:schemeClr val="bg1">
                    <a:lumMod val="75000"/>
                  </a:schemeClr>
                </a:solidFill>
                <a:latin typeface="Arial" panose="020B0604020202020204" pitchFamily="34" charset="0"/>
                <a:cs typeface="Arial" panose="020B0604020202020204" pitchFamily="34" charset="0"/>
              </a:rPr>
              <a:t>, C. (2005</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Journal of Nervous and Mental </a:t>
            </a:r>
            <a:r>
              <a:rPr lang="en-US" sz="1200" i="1" dirty="0" smtClean="0">
                <a:solidFill>
                  <a:schemeClr val="bg1">
                    <a:lumMod val="75000"/>
                  </a:schemeClr>
                </a:solidFill>
                <a:latin typeface="Arial" panose="020B0604020202020204" pitchFamily="34" charset="0"/>
                <a:cs typeface="Arial" panose="020B0604020202020204" pitchFamily="34" charset="0"/>
              </a:rPr>
              <a:t>Disease</a:t>
            </a:r>
          </a:p>
          <a:p>
            <a:pPr marL="228600" indent="-228600">
              <a:buFont typeface="+mj-lt"/>
              <a:buAutoNum type="arabicPeriod" startAt="4"/>
            </a:pPr>
            <a:r>
              <a:rPr lang="en-US" sz="1200" dirty="0" smtClean="0">
                <a:solidFill>
                  <a:schemeClr val="bg1">
                    <a:lumMod val="75000"/>
                  </a:schemeClr>
                </a:solidFill>
                <a:latin typeface="Arial" panose="020B0604020202020204" pitchFamily="34" charset="0"/>
                <a:cs typeface="Arial" panose="020B0604020202020204" pitchFamily="34" charset="0"/>
              </a:rPr>
              <a:t>Moritz</a:t>
            </a:r>
            <a:r>
              <a:rPr lang="en-US" sz="1200" dirty="0">
                <a:solidFill>
                  <a:schemeClr val="bg1">
                    <a:lumMod val="75000"/>
                  </a:schemeClr>
                </a:solidFill>
                <a:latin typeface="Arial" panose="020B0604020202020204" pitchFamily="34" charset="0"/>
                <a:cs typeface="Arial" panose="020B0604020202020204" pitchFamily="34" charset="0"/>
              </a:rPr>
              <a:t>, S., Woodward, T. S., </a:t>
            </a:r>
            <a:r>
              <a:rPr lang="en-US" sz="1200" dirty="0" err="1">
                <a:solidFill>
                  <a:schemeClr val="bg1">
                    <a:lumMod val="75000"/>
                  </a:schemeClr>
                </a:solidFill>
                <a:latin typeface="Arial" panose="020B0604020202020204" pitchFamily="34" charset="0"/>
                <a:cs typeface="Arial" panose="020B0604020202020204" pitchFamily="34" charset="0"/>
              </a:rPr>
              <a:t>Cuttler</a:t>
            </a:r>
            <a:r>
              <a:rPr lang="en-US" sz="1200" dirty="0">
                <a:solidFill>
                  <a:schemeClr val="bg1">
                    <a:lumMod val="75000"/>
                  </a:schemeClr>
                </a:solidFill>
                <a:latin typeface="Arial" panose="020B0604020202020204" pitchFamily="34" charset="0"/>
                <a:cs typeface="Arial" panose="020B0604020202020204" pitchFamily="34" charset="0"/>
              </a:rPr>
              <a:t>, C., Whitman, J. C., &amp; Watson, J. M. (2004</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err="1" smtClean="0">
                <a:solidFill>
                  <a:schemeClr val="bg1">
                    <a:lumMod val="75000"/>
                  </a:schemeClr>
                </a:solidFill>
                <a:latin typeface="Arial" panose="020B0604020202020204" pitchFamily="34" charset="0"/>
                <a:cs typeface="Arial" panose="020B0604020202020204" pitchFamily="34" charset="0"/>
              </a:rPr>
              <a:t>Neuropsychogy</a:t>
            </a:r>
            <a:endParaRPr lang="en-US" sz="1200" dirty="0">
              <a:solidFill>
                <a:schemeClr val="bg1">
                  <a:lumMod val="75000"/>
                </a:schemeClr>
              </a:solidFill>
              <a:latin typeface="Arial" panose="020B0604020202020204" pitchFamily="34" charset="0"/>
              <a:cs typeface="Arial" panose="020B0604020202020204" pitchFamily="34" charset="0"/>
            </a:endParaRPr>
          </a:p>
        </p:txBody>
      </p:sp>
      <p:sp>
        <p:nvSpPr>
          <p:cNvPr id="4" name="TextBox 3"/>
          <p:cNvSpPr txBox="1"/>
          <p:nvPr/>
        </p:nvSpPr>
        <p:spPr>
          <a:xfrm>
            <a:off x="5487756" y="53234"/>
            <a:ext cx="6403871" cy="1908215"/>
          </a:xfrm>
          <a:prstGeom prst="rect">
            <a:avLst/>
          </a:prstGeom>
          <a:solidFill>
            <a:srgbClr val="FFFFAF"/>
          </a:solidFill>
        </p:spPr>
        <p:txBody>
          <a:bodyPr wrap="square" rtlCol="0">
            <a:spAutoFit/>
          </a:bodyPr>
          <a:lstStyle/>
          <a:p>
            <a:pPr algn="ctr"/>
            <a:r>
              <a:rPr lang="en-CA" dirty="0" smtClean="0">
                <a:latin typeface="Arial" panose="020B0604020202020204" pitchFamily="34" charset="0"/>
                <a:cs typeface="Arial" panose="020B0604020202020204" pitchFamily="34" charset="0"/>
              </a:rPr>
              <a:t>fMRI</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startAt="12"/>
            </a:pPr>
            <a:r>
              <a:rPr lang="en-US" sz="1200" dirty="0" err="1" smtClean="0">
                <a:solidFill>
                  <a:schemeClr val="bg1">
                    <a:lumMod val="75000"/>
                  </a:schemeClr>
                </a:solidFill>
                <a:latin typeface="Arial" panose="020B0604020202020204" pitchFamily="34" charset="0"/>
                <a:cs typeface="Arial" panose="020B0604020202020204" pitchFamily="34" charset="0"/>
              </a:rPr>
              <a:t>Lavigne</a:t>
            </a:r>
            <a:r>
              <a:rPr lang="en-US" sz="1200" dirty="0">
                <a:solidFill>
                  <a:schemeClr val="bg1">
                    <a:lumMod val="75000"/>
                  </a:schemeClr>
                </a:solidFill>
                <a:latin typeface="Arial" panose="020B0604020202020204" pitchFamily="34" charset="0"/>
                <a:cs typeface="Arial" panose="020B0604020202020204" pitchFamily="34" charset="0"/>
              </a:rPr>
              <a:t>, K. M., </a:t>
            </a:r>
            <a:r>
              <a:rPr lang="en-US" sz="1200" dirty="0" err="1">
                <a:solidFill>
                  <a:schemeClr val="bg1">
                    <a:lumMod val="75000"/>
                  </a:schemeClr>
                </a:solidFill>
                <a:latin typeface="Arial" panose="020B0604020202020204" pitchFamily="34" charset="0"/>
                <a:cs typeface="Arial" panose="020B0604020202020204" pitchFamily="34" charset="0"/>
              </a:rPr>
              <a:t>Rapin</a:t>
            </a:r>
            <a:r>
              <a:rPr lang="en-US" sz="1200" dirty="0">
                <a:solidFill>
                  <a:schemeClr val="bg1">
                    <a:lumMod val="75000"/>
                  </a:schemeClr>
                </a:solidFill>
                <a:latin typeface="Arial" panose="020B0604020202020204" pitchFamily="34" charset="0"/>
                <a:cs typeface="Arial" panose="020B0604020202020204" pitchFamily="34" charset="0"/>
              </a:rPr>
              <a:t>, L. A., </a:t>
            </a:r>
            <a:r>
              <a:rPr lang="en-US" sz="1200" dirty="0" err="1">
                <a:solidFill>
                  <a:schemeClr val="bg1">
                    <a:lumMod val="75000"/>
                  </a:schemeClr>
                </a:solidFill>
                <a:latin typeface="Arial" panose="020B0604020202020204" pitchFamily="34" charset="0"/>
                <a:cs typeface="Arial" panose="020B0604020202020204" pitchFamily="34" charset="0"/>
              </a:rPr>
              <a:t>Metzak</a:t>
            </a:r>
            <a:r>
              <a:rPr lang="en-US" sz="1200" dirty="0">
                <a:solidFill>
                  <a:schemeClr val="bg1">
                    <a:lumMod val="75000"/>
                  </a:schemeClr>
                </a:solidFill>
                <a:latin typeface="Arial" panose="020B0604020202020204" pitchFamily="34" charset="0"/>
                <a:cs typeface="Arial" panose="020B0604020202020204" pitchFamily="34" charset="0"/>
              </a:rPr>
              <a:t>, P. D., Whitman, J. C., Jung, K., </a:t>
            </a:r>
            <a:r>
              <a:rPr lang="en-US" sz="1200" dirty="0" err="1">
                <a:solidFill>
                  <a:schemeClr val="bg1">
                    <a:lumMod val="75000"/>
                  </a:schemeClr>
                </a:solidFill>
                <a:latin typeface="Arial" panose="020B0604020202020204" pitchFamily="34" charset="0"/>
                <a:cs typeface="Arial" panose="020B0604020202020204" pitchFamily="34" charset="0"/>
              </a:rPr>
              <a:t>Dohen</a:t>
            </a:r>
            <a:r>
              <a:rPr lang="en-US" sz="1200" dirty="0">
                <a:solidFill>
                  <a:schemeClr val="bg1">
                    <a:lumMod val="75000"/>
                  </a:schemeClr>
                </a:solidFill>
                <a:latin typeface="Arial" panose="020B0604020202020204" pitchFamily="34" charset="0"/>
                <a:cs typeface="Arial" panose="020B0604020202020204" pitchFamily="34" charset="0"/>
              </a:rPr>
              <a:t>, M., </a:t>
            </a:r>
            <a:r>
              <a:rPr lang="en-US" sz="1200" dirty="0" err="1">
                <a:solidFill>
                  <a:schemeClr val="bg1">
                    <a:lumMod val="75000"/>
                  </a:schemeClr>
                </a:solidFill>
                <a:latin typeface="Arial" panose="020B0604020202020204" pitchFamily="34" charset="0"/>
                <a:cs typeface="Arial" panose="020B0604020202020204" pitchFamily="34" charset="0"/>
              </a:rPr>
              <a:t>Lœvenbruck</a:t>
            </a:r>
            <a:r>
              <a:rPr lang="en-US" sz="1200" dirty="0">
                <a:solidFill>
                  <a:schemeClr val="bg1">
                    <a:lumMod val="75000"/>
                  </a:schemeClr>
                </a:solidFill>
                <a:latin typeface="Arial" panose="020B0604020202020204" pitchFamily="34" charset="0"/>
                <a:cs typeface="Arial" panose="020B0604020202020204" pitchFamily="34" charset="0"/>
              </a:rPr>
              <a:t>, H., &amp; Woodward, T. S. (2015</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a:solidFill>
                  <a:schemeClr val="bg1">
                    <a:lumMod val="75000"/>
                  </a:schemeClr>
                </a:solidFill>
                <a:latin typeface="Arial" panose="020B0604020202020204" pitchFamily="34" charset="0"/>
                <a:cs typeface="Arial" panose="020B0604020202020204" pitchFamily="34" charset="0"/>
              </a:rPr>
              <a:t>Schizophrenia Bulletin. </a:t>
            </a:r>
            <a:endParaRPr lang="en-US" sz="1200" i="1"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12"/>
            </a:pPr>
            <a:r>
              <a:rPr lang="en-CA" sz="1200" dirty="0" smtClean="0">
                <a:latin typeface="Arial" panose="020B0604020202020204" pitchFamily="34" charset="0"/>
                <a:cs typeface="Arial" panose="020B0604020202020204" pitchFamily="34" charset="0"/>
              </a:rPr>
              <a:t>Whitman, J.C., </a:t>
            </a:r>
            <a:r>
              <a:rPr lang="en-CA" sz="1200" dirty="0" err="1" smtClean="0">
                <a:latin typeface="Arial" panose="020B0604020202020204" pitchFamily="34" charset="0"/>
                <a:cs typeface="Arial" panose="020B0604020202020204" pitchFamily="34" charset="0"/>
              </a:rPr>
              <a:t>Metzak</a:t>
            </a:r>
            <a:r>
              <a:rPr lang="en-CA" sz="1200" dirty="0">
                <a:latin typeface="Arial" panose="020B0604020202020204" pitchFamily="34" charset="0"/>
                <a:cs typeface="Arial" panose="020B0604020202020204" pitchFamily="34" charset="0"/>
              </a:rPr>
              <a:t>, P.D., </a:t>
            </a:r>
            <a:r>
              <a:rPr lang="en-CA" sz="1200" dirty="0" err="1">
                <a:latin typeface="Arial" panose="020B0604020202020204" pitchFamily="34" charset="0"/>
                <a:cs typeface="Arial" panose="020B0604020202020204" pitchFamily="34" charset="0"/>
              </a:rPr>
              <a:t>Lavigne</a:t>
            </a:r>
            <a:r>
              <a:rPr lang="en-CA" sz="1200" dirty="0">
                <a:latin typeface="Arial" panose="020B0604020202020204" pitchFamily="34" charset="0"/>
                <a:cs typeface="Arial" panose="020B0604020202020204" pitchFamily="34" charset="0"/>
              </a:rPr>
              <a:t>, K., &amp; </a:t>
            </a:r>
            <a:r>
              <a:rPr lang="en-CA" sz="1200" dirty="0" smtClean="0">
                <a:latin typeface="Arial" panose="020B0604020202020204" pitchFamily="34" charset="0"/>
                <a:cs typeface="Arial" panose="020B0604020202020204" pitchFamily="34" charset="0"/>
              </a:rPr>
              <a:t>Woodward</a:t>
            </a:r>
            <a:r>
              <a:rPr lang="en-CA" sz="1200" dirty="0">
                <a:latin typeface="Arial" panose="020B0604020202020204" pitchFamily="34" charset="0"/>
                <a:cs typeface="Arial" panose="020B0604020202020204" pitchFamily="34" charset="0"/>
              </a:rPr>
              <a:t>, T. S. (2013). </a:t>
            </a:r>
            <a:r>
              <a:rPr lang="en-CA" sz="1200" i="1" dirty="0" err="1" smtClean="0">
                <a:latin typeface="Arial" panose="020B0604020202020204" pitchFamily="34" charset="0"/>
                <a:cs typeface="Arial" panose="020B0604020202020204" pitchFamily="34" charset="0"/>
              </a:rPr>
              <a:t>Neuropsychologia</a:t>
            </a:r>
            <a:endParaRPr lang="en-CA" sz="1200" i="1" dirty="0" smtClean="0">
              <a:latin typeface="Arial" panose="020B0604020202020204" pitchFamily="34" charset="0"/>
              <a:cs typeface="Arial" panose="020B0604020202020204" pitchFamily="34" charset="0"/>
            </a:endParaRPr>
          </a:p>
          <a:p>
            <a:pPr marL="228600" indent="-228600">
              <a:buFont typeface="+mj-lt"/>
              <a:buAutoNum type="arabicPeriod" startAt="12"/>
            </a:pPr>
            <a:r>
              <a:rPr lang="en-CA" sz="1200" dirty="0" err="1">
                <a:solidFill>
                  <a:schemeClr val="bg1">
                    <a:lumMod val="75000"/>
                  </a:schemeClr>
                </a:solidFill>
                <a:latin typeface="Arial" panose="020B0604020202020204" pitchFamily="34" charset="0"/>
                <a:cs typeface="Arial" panose="020B0604020202020204" pitchFamily="34" charset="0"/>
              </a:rPr>
              <a:t>Rapin</a:t>
            </a:r>
            <a:r>
              <a:rPr lang="en-CA" sz="1200" dirty="0">
                <a:solidFill>
                  <a:schemeClr val="bg1">
                    <a:lumMod val="75000"/>
                  </a:schemeClr>
                </a:solidFill>
                <a:latin typeface="Arial" panose="020B0604020202020204" pitchFamily="34" charset="0"/>
                <a:cs typeface="Arial" panose="020B0604020202020204" pitchFamily="34" charset="0"/>
              </a:rPr>
              <a:t>, L., </a:t>
            </a:r>
            <a:r>
              <a:rPr lang="en-CA" sz="1200" dirty="0" err="1">
                <a:solidFill>
                  <a:schemeClr val="bg1">
                    <a:lumMod val="75000"/>
                  </a:schemeClr>
                </a:solidFill>
                <a:latin typeface="Arial" panose="020B0604020202020204" pitchFamily="34" charset="0"/>
                <a:cs typeface="Arial" panose="020B0604020202020204" pitchFamily="34" charset="0"/>
              </a:rPr>
              <a:t>Lovevenbruck</a:t>
            </a:r>
            <a:r>
              <a:rPr lang="en-CA" sz="1200" dirty="0">
                <a:solidFill>
                  <a:schemeClr val="bg1">
                    <a:lumMod val="75000"/>
                  </a:schemeClr>
                </a:solidFill>
                <a:latin typeface="Arial" panose="020B0604020202020204" pitchFamily="34" charset="0"/>
                <a:cs typeface="Arial" panose="020B0604020202020204" pitchFamily="34" charset="0"/>
              </a:rPr>
              <a:t>, H., </a:t>
            </a:r>
            <a:r>
              <a:rPr lang="en-CA" sz="1200" dirty="0" err="1">
                <a:solidFill>
                  <a:schemeClr val="bg1">
                    <a:lumMod val="75000"/>
                  </a:schemeClr>
                </a:solidFill>
                <a:latin typeface="Arial" panose="020B0604020202020204" pitchFamily="34" charset="0"/>
                <a:cs typeface="Arial" panose="020B0604020202020204" pitchFamily="34" charset="0"/>
              </a:rPr>
              <a:t>Dohen</a:t>
            </a:r>
            <a:r>
              <a:rPr lang="en-CA" sz="1200" dirty="0">
                <a:solidFill>
                  <a:schemeClr val="bg1">
                    <a:lumMod val="75000"/>
                  </a:schemeClr>
                </a:solidFill>
                <a:latin typeface="Arial" panose="020B0604020202020204" pitchFamily="34" charset="0"/>
                <a:cs typeface="Arial" panose="020B0604020202020204" pitchFamily="34" charset="0"/>
              </a:rPr>
              <a:t>, M., </a:t>
            </a:r>
            <a:r>
              <a:rPr lang="en-CA" sz="1200" dirty="0" err="1">
                <a:solidFill>
                  <a:schemeClr val="bg1">
                    <a:lumMod val="75000"/>
                  </a:schemeClr>
                </a:solidFill>
                <a:latin typeface="Arial" panose="020B0604020202020204" pitchFamily="34" charset="0"/>
                <a:cs typeface="Arial" panose="020B0604020202020204" pitchFamily="34" charset="0"/>
              </a:rPr>
              <a:t>Metzak</a:t>
            </a:r>
            <a:r>
              <a:rPr lang="en-CA" sz="1200" dirty="0">
                <a:solidFill>
                  <a:schemeClr val="bg1">
                    <a:lumMod val="75000"/>
                  </a:schemeClr>
                </a:solidFill>
                <a:latin typeface="Arial" panose="020B0604020202020204" pitchFamily="34" charset="0"/>
                <a:cs typeface="Arial" panose="020B0604020202020204" pitchFamily="34" charset="0"/>
              </a:rPr>
              <a:t>, P. D., Whitman, J. C., &amp; Woodward, T. S. (</a:t>
            </a:r>
            <a:r>
              <a:rPr lang="en-CA" sz="1200" dirty="0" smtClean="0">
                <a:solidFill>
                  <a:schemeClr val="bg1">
                    <a:lumMod val="75000"/>
                  </a:schemeClr>
                </a:solidFill>
                <a:latin typeface="Arial" panose="020B0604020202020204" pitchFamily="34" charset="0"/>
                <a:cs typeface="Arial" panose="020B0604020202020204" pitchFamily="34" charset="0"/>
              </a:rPr>
              <a:t>2012). </a:t>
            </a:r>
            <a:r>
              <a:rPr lang="en-CA" sz="1200" i="1" dirty="0">
                <a:solidFill>
                  <a:schemeClr val="bg1">
                    <a:lumMod val="75000"/>
                  </a:schemeClr>
                </a:solidFill>
                <a:latin typeface="Arial" panose="020B0604020202020204" pitchFamily="34" charset="0"/>
                <a:cs typeface="Arial" panose="020B0604020202020204" pitchFamily="34" charset="0"/>
              </a:rPr>
              <a:t>Psychiatry Research: </a:t>
            </a:r>
            <a:r>
              <a:rPr lang="en-CA" sz="1200" i="1" dirty="0" smtClean="0">
                <a:solidFill>
                  <a:schemeClr val="bg1">
                    <a:lumMod val="75000"/>
                  </a:schemeClr>
                </a:solidFill>
                <a:latin typeface="Arial" panose="020B0604020202020204" pitchFamily="34" charset="0"/>
                <a:cs typeface="Arial" panose="020B0604020202020204" pitchFamily="34" charset="0"/>
              </a:rPr>
              <a:t>Neuroimaging</a:t>
            </a:r>
          </a:p>
          <a:p>
            <a:pPr marL="228600" indent="-228600">
              <a:buFont typeface="+mj-lt"/>
              <a:buAutoNum type="arabicPeriod" startAt="12"/>
            </a:pPr>
            <a:r>
              <a:rPr lang="en-CA" sz="1200" dirty="0" err="1">
                <a:solidFill>
                  <a:schemeClr val="bg1">
                    <a:lumMod val="75000"/>
                  </a:schemeClr>
                </a:solidFill>
                <a:latin typeface="Arial" panose="020B0604020202020204" pitchFamily="34" charset="0"/>
                <a:cs typeface="Arial" panose="020B0604020202020204" pitchFamily="34" charset="0"/>
              </a:rPr>
              <a:t>Metzak</a:t>
            </a:r>
            <a:r>
              <a:rPr lang="en-CA" sz="1200" dirty="0">
                <a:solidFill>
                  <a:schemeClr val="bg1">
                    <a:lumMod val="75000"/>
                  </a:schemeClr>
                </a:solidFill>
                <a:latin typeface="Arial" panose="020B0604020202020204" pitchFamily="34" charset="0"/>
                <a:cs typeface="Arial" panose="020B0604020202020204" pitchFamily="34" charset="0"/>
              </a:rPr>
              <a:t>, P.D., Riley, J., Wang, L., Whitman, J.C., </a:t>
            </a:r>
            <a:r>
              <a:rPr lang="en-CA" sz="1200" dirty="0" err="1">
                <a:solidFill>
                  <a:schemeClr val="bg1">
                    <a:lumMod val="75000"/>
                  </a:schemeClr>
                </a:solidFill>
                <a:latin typeface="Arial" panose="020B0604020202020204" pitchFamily="34" charset="0"/>
                <a:cs typeface="Arial" panose="020B0604020202020204" pitchFamily="34" charset="0"/>
              </a:rPr>
              <a:t>Ngan</a:t>
            </a:r>
            <a:r>
              <a:rPr lang="en-CA" sz="1200" dirty="0">
                <a:solidFill>
                  <a:schemeClr val="bg1">
                    <a:lumMod val="75000"/>
                  </a:schemeClr>
                </a:solidFill>
                <a:latin typeface="Arial" panose="020B0604020202020204" pitchFamily="34" charset="0"/>
                <a:cs typeface="Arial" panose="020B0604020202020204" pitchFamily="34" charset="0"/>
              </a:rPr>
              <a:t>, E.T.C. &amp; Woodward, T.S. (2011</a:t>
            </a:r>
            <a:r>
              <a:rPr lang="en-CA" sz="1200" dirty="0" smtClean="0">
                <a:solidFill>
                  <a:schemeClr val="bg1">
                    <a:lumMod val="75000"/>
                  </a:schemeClr>
                </a:solidFill>
                <a:latin typeface="Arial" panose="020B0604020202020204" pitchFamily="34" charset="0"/>
                <a:cs typeface="Arial" panose="020B0604020202020204" pitchFamily="34" charset="0"/>
              </a:rPr>
              <a:t>). </a:t>
            </a:r>
            <a:r>
              <a:rPr lang="en-CA" sz="1200" i="1" dirty="0">
                <a:solidFill>
                  <a:schemeClr val="bg1">
                    <a:lumMod val="75000"/>
                  </a:schemeClr>
                </a:solidFill>
                <a:latin typeface="Arial" panose="020B0604020202020204" pitchFamily="34" charset="0"/>
                <a:cs typeface="Arial" panose="020B0604020202020204" pitchFamily="34" charset="0"/>
              </a:rPr>
              <a:t>Schizophrenia </a:t>
            </a:r>
            <a:r>
              <a:rPr lang="en-CA" sz="1200" i="1" dirty="0" smtClean="0">
                <a:solidFill>
                  <a:schemeClr val="bg1">
                    <a:lumMod val="75000"/>
                  </a:schemeClr>
                </a:solidFill>
                <a:latin typeface="Arial" panose="020B0604020202020204" pitchFamily="34" charset="0"/>
                <a:cs typeface="Arial" panose="020B0604020202020204" pitchFamily="34" charset="0"/>
              </a:rPr>
              <a:t>Bulletin</a:t>
            </a:r>
            <a:r>
              <a:rPr lang="en-CA" sz="1200" dirty="0" smtClean="0">
                <a:solidFill>
                  <a:schemeClr val="bg1">
                    <a:lumMod val="75000"/>
                  </a:schemeClr>
                </a:solidFill>
                <a:latin typeface="Arial" panose="020B0604020202020204" pitchFamily="34" charset="0"/>
                <a:cs typeface="Arial" panose="020B0604020202020204" pitchFamily="34" charset="0"/>
              </a:rPr>
              <a:t>.</a:t>
            </a:r>
            <a:endParaRPr lang="en-CA" sz="1200" dirty="0">
              <a:solidFill>
                <a:schemeClr val="bg1">
                  <a:lumMod val="75000"/>
                </a:schemeClr>
              </a:solidFill>
              <a:latin typeface="Arial" panose="020B0604020202020204" pitchFamily="34" charset="0"/>
              <a:cs typeface="Arial" panose="020B0604020202020204" pitchFamily="34" charset="0"/>
            </a:endParaRPr>
          </a:p>
        </p:txBody>
      </p:sp>
      <p:sp>
        <p:nvSpPr>
          <p:cNvPr id="16" name="TextBox 15"/>
          <p:cNvSpPr txBox="1"/>
          <p:nvPr/>
        </p:nvSpPr>
        <p:spPr>
          <a:xfrm>
            <a:off x="300374" y="53234"/>
            <a:ext cx="4869328" cy="1723549"/>
          </a:xfrm>
          <a:prstGeom prst="rect">
            <a:avLst/>
          </a:prstGeom>
          <a:solidFill>
            <a:srgbClr val="EAD5FF"/>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Cognitive Psychology</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a:pPr>
            <a:r>
              <a:rPr lang="en-US" sz="1200" dirty="0" smtClean="0">
                <a:solidFill>
                  <a:schemeClr val="bg1">
                    <a:lumMod val="75000"/>
                  </a:schemeClr>
                </a:solidFill>
                <a:latin typeface="Arial" panose="020B0604020202020204" pitchFamily="34" charset="0"/>
                <a:cs typeface="Arial" panose="020B0604020202020204" pitchFamily="34" charset="0"/>
              </a:rPr>
              <a:t>Whitman</a:t>
            </a:r>
            <a:r>
              <a:rPr lang="en-US" sz="1200" dirty="0">
                <a:solidFill>
                  <a:schemeClr val="bg1">
                    <a:lumMod val="75000"/>
                  </a:schemeClr>
                </a:solidFill>
                <a:latin typeface="Arial" panose="020B0604020202020204" pitchFamily="34" charset="0"/>
                <a:cs typeface="Arial" panose="020B0604020202020204" pitchFamily="34" charset="0"/>
              </a:rPr>
              <a:t>, J.C., &amp; Woodward, T. S. (2012). </a:t>
            </a:r>
            <a:r>
              <a:rPr lang="en-US" sz="1200" i="1" dirty="0" smtClean="0">
                <a:solidFill>
                  <a:schemeClr val="bg1">
                    <a:lumMod val="75000"/>
                  </a:schemeClr>
                </a:solidFill>
                <a:latin typeface="Arial" panose="020B0604020202020204" pitchFamily="34" charset="0"/>
                <a:cs typeface="Arial" panose="020B0604020202020204" pitchFamily="34" charset="0"/>
              </a:rPr>
              <a:t>Organizational </a:t>
            </a:r>
            <a:r>
              <a:rPr lang="en-US" sz="1200" i="1" dirty="0">
                <a:solidFill>
                  <a:schemeClr val="bg1">
                    <a:lumMod val="75000"/>
                  </a:schemeClr>
                </a:solidFill>
                <a:latin typeface="Arial" panose="020B0604020202020204" pitchFamily="34" charset="0"/>
                <a:cs typeface="Arial" panose="020B0604020202020204" pitchFamily="34" charset="0"/>
              </a:rPr>
              <a:t>Behavior and Human Decision </a:t>
            </a:r>
            <a:r>
              <a:rPr lang="en-US" sz="1200" i="1" dirty="0" smtClean="0">
                <a:solidFill>
                  <a:schemeClr val="bg1">
                    <a:lumMod val="75000"/>
                  </a:schemeClr>
                </a:solidFill>
                <a:latin typeface="Arial" panose="020B0604020202020204" pitchFamily="34" charset="0"/>
                <a:cs typeface="Arial" panose="020B0604020202020204" pitchFamily="34" charset="0"/>
              </a:rPr>
              <a:t>Processes</a:t>
            </a:r>
          </a:p>
          <a:p>
            <a:pPr marL="228600" indent="-228600">
              <a:buFont typeface="+mj-lt"/>
              <a:buAutoNum type="arabicPeriod"/>
            </a:pPr>
            <a:r>
              <a:rPr lang="en-US" sz="1200" dirty="0">
                <a:solidFill>
                  <a:schemeClr val="bg1">
                    <a:lumMod val="75000"/>
                  </a:schemeClr>
                </a:solidFill>
                <a:latin typeface="Arial" panose="020B0604020202020204" pitchFamily="34" charset="0"/>
                <a:cs typeface="Arial" panose="020B0604020202020204" pitchFamily="34" charset="0"/>
              </a:rPr>
              <a:t>Whitman, J.C., &amp; Woodward, T.S. (2011</a:t>
            </a:r>
            <a:r>
              <a:rPr lang="en-US" sz="1200" dirty="0" smtClean="0">
                <a:solidFill>
                  <a:schemeClr val="bg1">
                    <a:lumMod val="75000"/>
                  </a:schemeClr>
                </a:solidFill>
                <a:latin typeface="Arial" panose="020B0604020202020204" pitchFamily="34" charset="0"/>
                <a:cs typeface="Arial" panose="020B0604020202020204" pitchFamily="34" charset="0"/>
              </a:rPr>
              <a:t>). </a:t>
            </a:r>
            <a:r>
              <a:rPr lang="en-US" sz="1200" i="1" dirty="0" err="1">
                <a:solidFill>
                  <a:schemeClr val="bg1">
                    <a:lumMod val="75000"/>
                  </a:schemeClr>
                </a:solidFill>
                <a:latin typeface="Arial" panose="020B0604020202020204" pitchFamily="34" charset="0"/>
                <a:cs typeface="Arial" panose="020B0604020202020204" pitchFamily="34" charset="0"/>
              </a:rPr>
              <a:t>Psychonomic</a:t>
            </a:r>
            <a:r>
              <a:rPr lang="en-US" sz="1200" i="1" dirty="0">
                <a:solidFill>
                  <a:schemeClr val="bg1">
                    <a:lumMod val="75000"/>
                  </a:schemeClr>
                </a:solidFill>
                <a:latin typeface="Arial" panose="020B0604020202020204" pitchFamily="34" charset="0"/>
                <a:cs typeface="Arial" panose="020B0604020202020204" pitchFamily="34" charset="0"/>
              </a:rPr>
              <a:t> Bulletin &amp; </a:t>
            </a:r>
            <a:r>
              <a:rPr lang="en-US" sz="1200" i="1" dirty="0" smtClean="0">
                <a:solidFill>
                  <a:schemeClr val="bg1">
                    <a:lumMod val="75000"/>
                  </a:schemeClr>
                </a:solidFill>
                <a:latin typeface="Arial" panose="020B0604020202020204" pitchFamily="34" charset="0"/>
                <a:cs typeface="Arial" panose="020B0604020202020204" pitchFamily="34" charset="0"/>
              </a:rPr>
              <a:t>Review</a:t>
            </a:r>
            <a:endParaRPr lang="en-US" sz="1200" i="1" dirty="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a:pPr>
            <a:r>
              <a:rPr lang="en-US" sz="1200" dirty="0" smtClean="0">
                <a:solidFill>
                  <a:schemeClr val="bg1">
                    <a:lumMod val="75000"/>
                  </a:schemeClr>
                </a:solidFill>
                <a:latin typeface="Arial" panose="020B0604020202020204" pitchFamily="34" charset="0"/>
                <a:cs typeface="Arial" panose="020B0604020202020204" pitchFamily="34" charset="0"/>
              </a:rPr>
              <a:t>Whitman,, J.C., Zhao, J &amp; Todd, R. (under review</a:t>
            </a:r>
            <a:r>
              <a:rPr lang="en-US" sz="1200" dirty="0">
                <a:solidFill>
                  <a:schemeClr val="bg1">
                    <a:lumMod val="75000"/>
                  </a:schemeClr>
                </a:solidFill>
                <a:latin typeface="Arial" panose="020B0604020202020204" pitchFamily="34" charset="0"/>
                <a:cs typeface="Arial" panose="020B0604020202020204" pitchFamily="34" charset="0"/>
              </a:rPr>
              <a:t>). </a:t>
            </a:r>
            <a:r>
              <a:rPr lang="en-US" sz="1200" i="1" dirty="0" err="1">
                <a:solidFill>
                  <a:schemeClr val="bg1">
                    <a:lumMod val="75000"/>
                  </a:schemeClr>
                </a:solidFill>
                <a:latin typeface="Arial" panose="020B0604020202020204" pitchFamily="34" charset="0"/>
                <a:cs typeface="Arial" panose="020B0604020202020204" pitchFamily="34" charset="0"/>
              </a:rPr>
              <a:t>Psychonomic</a:t>
            </a:r>
            <a:r>
              <a:rPr lang="en-US" sz="1200" i="1" dirty="0">
                <a:solidFill>
                  <a:schemeClr val="bg1">
                    <a:lumMod val="75000"/>
                  </a:schemeClr>
                </a:solidFill>
                <a:latin typeface="Arial" panose="020B0604020202020204" pitchFamily="34" charset="0"/>
                <a:cs typeface="Arial" panose="020B0604020202020204" pitchFamily="34" charset="0"/>
              </a:rPr>
              <a:t> Bulletin &amp; </a:t>
            </a:r>
            <a:r>
              <a:rPr lang="en-US" sz="1200" i="1" dirty="0" smtClean="0">
                <a:solidFill>
                  <a:schemeClr val="bg1">
                    <a:lumMod val="75000"/>
                  </a:schemeClr>
                </a:solidFill>
                <a:latin typeface="Arial" panose="020B0604020202020204" pitchFamily="34" charset="0"/>
                <a:cs typeface="Arial" panose="020B0604020202020204" pitchFamily="34" charset="0"/>
              </a:rPr>
              <a:t>Review</a:t>
            </a:r>
          </a:p>
        </p:txBody>
      </p:sp>
      <p:sp>
        <p:nvSpPr>
          <p:cNvPr id="17" name="TextBox 16"/>
          <p:cNvSpPr txBox="1"/>
          <p:nvPr/>
        </p:nvSpPr>
        <p:spPr>
          <a:xfrm>
            <a:off x="5487756" y="5364602"/>
            <a:ext cx="6403871" cy="1354217"/>
          </a:xfrm>
          <a:prstGeom prst="rect">
            <a:avLst/>
          </a:prstGeom>
          <a:solidFill>
            <a:srgbClr val="E4FFD1"/>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Constrained PCA, genetics &amp; multi-unit recordings</a:t>
            </a:r>
          </a:p>
          <a:p>
            <a:pPr algn="ctr"/>
            <a:endParaRPr lang="en-US" sz="1600" b="1" dirty="0" smtClean="0">
              <a:solidFill>
                <a:schemeClr val="bg1">
                  <a:lumMod val="75000"/>
                </a:schemeClr>
              </a:solidFill>
              <a:latin typeface="Arial" panose="020B0604020202020204" pitchFamily="34" charset="0"/>
              <a:cs typeface="Arial" panose="020B0604020202020204" pitchFamily="34" charset="0"/>
            </a:endParaRPr>
          </a:p>
          <a:p>
            <a:pPr marL="228600" indent="-228600">
              <a:buFont typeface="+mj-lt"/>
              <a:buAutoNum type="arabicPeriod" startAt="22"/>
            </a:pPr>
            <a:r>
              <a:rPr lang="en-US" sz="1200" dirty="0">
                <a:solidFill>
                  <a:schemeClr val="bg1">
                    <a:lumMod val="75000"/>
                  </a:schemeClr>
                </a:solidFill>
                <a:latin typeface="Arial" panose="020B0604020202020204" pitchFamily="34" charset="0"/>
                <a:cs typeface="Arial" panose="020B0604020202020204" pitchFamily="34" charset="0"/>
              </a:rPr>
              <a:t>Ehlers, M. R., Whitman, J. C., Anderson, A. K., Müller, D. J., Freeman, N., </a:t>
            </a:r>
            <a:r>
              <a:rPr lang="en-US" sz="1200" dirty="0" err="1">
                <a:solidFill>
                  <a:schemeClr val="bg1">
                    <a:lumMod val="75000"/>
                  </a:schemeClr>
                </a:solidFill>
                <a:latin typeface="Arial" panose="020B0604020202020204" pitchFamily="34" charset="0"/>
                <a:cs typeface="Arial" panose="020B0604020202020204" pitchFamily="34" charset="0"/>
              </a:rPr>
              <a:t>Palombo</a:t>
            </a:r>
            <a:r>
              <a:rPr lang="en-US" sz="1200" dirty="0">
                <a:solidFill>
                  <a:schemeClr val="bg1">
                    <a:lumMod val="75000"/>
                  </a:schemeClr>
                </a:solidFill>
                <a:latin typeface="Arial" panose="020B0604020202020204" pitchFamily="34" charset="0"/>
                <a:cs typeface="Arial" panose="020B0604020202020204" pitchFamily="34" charset="0"/>
              </a:rPr>
              <a:t>, D. J., Levine, B., &amp; Todd, R. </a:t>
            </a:r>
            <a:r>
              <a:rPr lang="en-US" sz="1200" dirty="0" smtClean="0">
                <a:solidFill>
                  <a:schemeClr val="bg1">
                    <a:lumMod val="75000"/>
                  </a:schemeClr>
                </a:solidFill>
                <a:latin typeface="Arial" panose="020B0604020202020204" pitchFamily="34" charset="0"/>
                <a:cs typeface="Arial" panose="020B0604020202020204" pitchFamily="34" charset="0"/>
              </a:rPr>
              <a:t>M (under review). </a:t>
            </a:r>
            <a:r>
              <a:rPr lang="en-US" sz="1200" dirty="0" err="1" smtClean="0">
                <a:solidFill>
                  <a:schemeClr val="bg1">
                    <a:lumMod val="75000"/>
                  </a:schemeClr>
                </a:solidFill>
                <a:latin typeface="Arial" panose="020B0604020202020204" pitchFamily="34" charset="0"/>
                <a:cs typeface="Arial" panose="020B0604020202020204" pitchFamily="34" charset="0"/>
              </a:rPr>
              <a:t>PeerJ</a:t>
            </a:r>
            <a:r>
              <a:rPr lang="en-US" sz="1200" dirty="0" smtClean="0">
                <a:solidFill>
                  <a:schemeClr val="bg1">
                    <a:lumMod val="75000"/>
                  </a:schemeClr>
                </a:solidFill>
                <a:latin typeface="Arial" panose="020B0604020202020204" pitchFamily="34" charset="0"/>
                <a:cs typeface="Arial" panose="020B0604020202020204" pitchFamily="34" charset="0"/>
              </a:rPr>
              <a:t>.</a:t>
            </a:r>
          </a:p>
          <a:p>
            <a:pPr marL="228600" indent="-228600">
              <a:buFont typeface="+mj-lt"/>
              <a:buAutoNum type="arabicPeriod" startAt="22"/>
            </a:pPr>
            <a:r>
              <a:rPr lang="en-US" sz="1200" dirty="0" smtClean="0">
                <a:solidFill>
                  <a:schemeClr val="bg1">
                    <a:lumMod val="75000"/>
                  </a:schemeClr>
                </a:solidFill>
                <a:latin typeface="Arial" panose="020B0604020202020204" pitchFamily="34" charset="0"/>
                <a:cs typeface="Arial" panose="020B0604020202020204" pitchFamily="34" charset="0"/>
              </a:rPr>
              <a:t>Hyman</a:t>
            </a:r>
            <a:r>
              <a:rPr lang="en-US" sz="1200" dirty="0">
                <a:solidFill>
                  <a:schemeClr val="bg1">
                    <a:lumMod val="75000"/>
                  </a:schemeClr>
                </a:solidFill>
                <a:latin typeface="Arial" panose="020B0604020202020204" pitchFamily="34" charset="0"/>
                <a:cs typeface="Arial" panose="020B0604020202020204" pitchFamily="34" charset="0"/>
              </a:rPr>
              <a:t>, J. M., Whitman, J. C., </a:t>
            </a:r>
            <a:r>
              <a:rPr lang="en-US" sz="1200" dirty="0" err="1">
                <a:solidFill>
                  <a:schemeClr val="bg1">
                    <a:lumMod val="75000"/>
                  </a:schemeClr>
                </a:solidFill>
                <a:latin typeface="Arial" panose="020B0604020202020204" pitchFamily="34" charset="0"/>
                <a:cs typeface="Arial" panose="020B0604020202020204" pitchFamily="34" charset="0"/>
              </a:rPr>
              <a:t>Emberly</a:t>
            </a:r>
            <a:r>
              <a:rPr lang="en-US" sz="1200" dirty="0">
                <a:solidFill>
                  <a:schemeClr val="bg1">
                    <a:lumMod val="75000"/>
                  </a:schemeClr>
                </a:solidFill>
                <a:latin typeface="Arial" panose="020B0604020202020204" pitchFamily="34" charset="0"/>
                <a:cs typeface="Arial" panose="020B0604020202020204" pitchFamily="34" charset="0"/>
              </a:rPr>
              <a:t>, E., Woodward, T. S. &amp; </a:t>
            </a:r>
            <a:r>
              <a:rPr lang="en-US" sz="1200" dirty="0" err="1">
                <a:solidFill>
                  <a:schemeClr val="bg1">
                    <a:lumMod val="75000"/>
                  </a:schemeClr>
                </a:solidFill>
                <a:latin typeface="Arial" panose="020B0604020202020204" pitchFamily="34" charset="0"/>
                <a:cs typeface="Arial" panose="020B0604020202020204" pitchFamily="34" charset="0"/>
              </a:rPr>
              <a:t>Seamans</a:t>
            </a:r>
            <a:r>
              <a:rPr lang="en-US" sz="1200" dirty="0">
                <a:solidFill>
                  <a:schemeClr val="bg1">
                    <a:lumMod val="75000"/>
                  </a:schemeClr>
                </a:solidFill>
                <a:latin typeface="Arial" panose="020B0604020202020204" pitchFamily="34" charset="0"/>
                <a:cs typeface="Arial" panose="020B0604020202020204" pitchFamily="34" charset="0"/>
              </a:rPr>
              <a:t>, J. K. (2013). </a:t>
            </a:r>
            <a:r>
              <a:rPr lang="en-US" sz="1200" i="1" dirty="0" smtClean="0">
                <a:solidFill>
                  <a:schemeClr val="bg1">
                    <a:lumMod val="75000"/>
                  </a:schemeClr>
                </a:solidFill>
                <a:latin typeface="Arial" panose="020B0604020202020204" pitchFamily="34" charset="0"/>
                <a:cs typeface="Arial" panose="020B0604020202020204" pitchFamily="34" charset="0"/>
              </a:rPr>
              <a:t>Cerebral Cortex</a:t>
            </a:r>
            <a:endParaRPr lang="en-US" sz="12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719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
          <p:cNvSpPr txBox="1">
            <a:spLocks noChangeArrowheads="1"/>
          </p:cNvSpPr>
          <p:nvPr/>
        </p:nvSpPr>
        <p:spPr bwMode="auto">
          <a:xfrm>
            <a:off x="914400" y="204956"/>
            <a:ext cx="101904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CA" altLang="en-US" sz="3600" dirty="0" smtClean="0">
                <a:solidFill>
                  <a:schemeClr val="bg1"/>
                </a:solidFill>
                <a:latin typeface="Arial" panose="020B0604020202020204" pitchFamily="34" charset="0"/>
              </a:rPr>
              <a:t>MEG-PCA functional connectivity analysis</a:t>
            </a:r>
            <a:endParaRPr lang="en-CA" altLang="en-US" sz="3600" dirty="0">
              <a:solidFill>
                <a:schemeClr val="bg1"/>
              </a:solidFill>
              <a:latin typeface="Arial" panose="020B0604020202020204" pitchFamily="34" charset="0"/>
            </a:endParaRPr>
          </a:p>
        </p:txBody>
      </p:sp>
      <p:sp>
        <p:nvSpPr>
          <p:cNvPr id="2" name="TextBox 1"/>
          <p:cNvSpPr txBox="1"/>
          <p:nvPr/>
        </p:nvSpPr>
        <p:spPr>
          <a:xfrm>
            <a:off x="1142937" y="5245627"/>
            <a:ext cx="7398116" cy="523220"/>
          </a:xfrm>
          <a:prstGeom prst="rect">
            <a:avLst/>
          </a:prstGeom>
          <a:noFill/>
        </p:spPr>
        <p:txBody>
          <a:bodyPr wrap="none" rtlCol="0">
            <a:spAutoFit/>
          </a:bodyPr>
          <a:lstStyle/>
          <a:p>
            <a:pPr marL="457200" indent="-457200">
              <a:spcBef>
                <a:spcPct val="0"/>
              </a:spcBef>
              <a:buFont typeface="Arial" panose="020B0604020202020204" pitchFamily="34" charset="0"/>
              <a:buChar char="•"/>
            </a:pPr>
            <a:r>
              <a:rPr lang="en-CA" altLang="en-US" sz="2800" dirty="0">
                <a:latin typeface="Arial" panose="020B0604020202020204" pitchFamily="34" charset="0"/>
              </a:rPr>
              <a:t>different frequencies of cortical oscillations</a:t>
            </a:r>
          </a:p>
        </p:txBody>
      </p:sp>
      <p:sp>
        <p:nvSpPr>
          <p:cNvPr id="4" name="TextBox 3"/>
          <p:cNvSpPr txBox="1"/>
          <p:nvPr/>
        </p:nvSpPr>
        <p:spPr>
          <a:xfrm>
            <a:off x="1142937" y="2352526"/>
            <a:ext cx="9961943" cy="954107"/>
          </a:xfrm>
          <a:prstGeom prst="rect">
            <a:avLst/>
          </a:prstGeom>
          <a:noFill/>
        </p:spPr>
        <p:txBody>
          <a:bodyPr wrap="square" rtlCol="0">
            <a:spAutoFit/>
          </a:bodyPr>
          <a:lstStyle/>
          <a:p>
            <a:pPr marL="457200" indent="-457200">
              <a:spcBef>
                <a:spcPct val="0"/>
              </a:spcBef>
              <a:buFont typeface="Arial" panose="020B0604020202020204" pitchFamily="34" charset="0"/>
              <a:buChar char="•"/>
            </a:pPr>
            <a:r>
              <a:rPr lang="en-CA" altLang="en-US" sz="2800" dirty="0">
                <a:latin typeface="Arial" panose="020B0604020202020204" pitchFamily="34" charset="0"/>
              </a:rPr>
              <a:t>source localization via </a:t>
            </a:r>
            <a:r>
              <a:rPr lang="en-CA" altLang="en-US" sz="2800" dirty="0" err="1">
                <a:latin typeface="Arial" panose="020B0604020202020204" pitchFamily="34" charset="0"/>
              </a:rPr>
              <a:t>beamformer</a:t>
            </a:r>
            <a:r>
              <a:rPr lang="en-CA" altLang="en-US" sz="2800" dirty="0">
                <a:latin typeface="Arial" panose="020B0604020202020204" pitchFamily="34" charset="0"/>
              </a:rPr>
              <a:t> algorithm to produce whole-brain images</a:t>
            </a:r>
          </a:p>
        </p:txBody>
      </p:sp>
      <p:sp>
        <p:nvSpPr>
          <p:cNvPr id="5" name="TextBox 4"/>
          <p:cNvSpPr txBox="1"/>
          <p:nvPr/>
        </p:nvSpPr>
        <p:spPr>
          <a:xfrm>
            <a:off x="1142937" y="4014520"/>
            <a:ext cx="10227480" cy="523220"/>
          </a:xfrm>
          <a:prstGeom prst="rect">
            <a:avLst/>
          </a:prstGeom>
          <a:noFill/>
        </p:spPr>
        <p:txBody>
          <a:bodyPr wrap="none" rtlCol="0">
            <a:spAutoFit/>
          </a:bodyPr>
          <a:lstStyle/>
          <a:p>
            <a:pPr marL="457200" indent="-457200">
              <a:spcBef>
                <a:spcPct val="0"/>
              </a:spcBef>
              <a:buFont typeface="Arial" panose="020B0604020202020204" pitchFamily="34" charset="0"/>
              <a:buChar char="•"/>
            </a:pPr>
            <a:r>
              <a:rPr lang="en-US" altLang="en-US" sz="2800" dirty="0">
                <a:latin typeface="Arial" panose="020B0604020202020204" pitchFamily="34" charset="0"/>
              </a:rPr>
              <a:t>high temporal resolution: 50 ms windows via sliding average</a:t>
            </a:r>
          </a:p>
        </p:txBody>
      </p:sp>
    </p:spTree>
    <p:extLst>
      <p:ext uri="{BB962C8B-B14F-4D97-AF65-F5344CB8AC3E}">
        <p14:creationId xmlns:p14="http://schemas.microsoft.com/office/powerpoint/2010/main" val="42837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378232" y="1346302"/>
            <a:ext cx="9435537" cy="4614688"/>
            <a:chOff x="1756116" y="838302"/>
            <a:chExt cx="9435537" cy="4614688"/>
          </a:xfrm>
        </p:grpSpPr>
        <p:sp>
          <p:nvSpPr>
            <p:cNvPr id="21" name="Left Brace 20"/>
            <p:cNvSpPr/>
            <p:nvPr/>
          </p:nvSpPr>
          <p:spPr bwMode="auto">
            <a:xfrm>
              <a:off x="3629708" y="1290739"/>
              <a:ext cx="304800" cy="14763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2" name="TextBox 31"/>
            <p:cNvSpPr txBox="1">
              <a:spLocks noChangeArrowheads="1"/>
            </p:cNvSpPr>
            <p:nvPr/>
          </p:nvSpPr>
          <p:spPr bwMode="auto">
            <a:xfrm>
              <a:off x="1869928" y="1834215"/>
              <a:ext cx="1608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smtClean="0">
                  <a:latin typeface="Arial" panose="020B0604020202020204" pitchFamily="34" charset="0"/>
                </a:rPr>
                <a:t>s1 condition 1</a:t>
              </a:r>
              <a:endParaRPr lang="en-US" altLang="en-US" dirty="0">
                <a:latin typeface="Arial" panose="020B0604020202020204" pitchFamily="34" charset="0"/>
              </a:endParaRPr>
            </a:p>
          </p:txBody>
        </p:sp>
        <p:sp>
          <p:nvSpPr>
            <p:cNvPr id="23" name="Left Brace 22"/>
            <p:cNvSpPr/>
            <p:nvPr/>
          </p:nvSpPr>
          <p:spPr bwMode="auto">
            <a:xfrm>
              <a:off x="3629708" y="4440339"/>
              <a:ext cx="304800" cy="838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4" name="TextBox 33"/>
            <p:cNvSpPr txBox="1">
              <a:spLocks noChangeArrowheads="1"/>
            </p:cNvSpPr>
            <p:nvPr/>
          </p:nvSpPr>
          <p:spPr bwMode="auto">
            <a:xfrm>
              <a:off x="1756116" y="4678657"/>
              <a:ext cx="173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a:latin typeface="Arial" panose="020B0604020202020204" pitchFamily="34" charset="0"/>
                </a:rPr>
                <a:t>s21 </a:t>
              </a:r>
              <a:r>
                <a:rPr lang="en-US" altLang="en-US" dirty="0" smtClean="0">
                  <a:latin typeface="Arial" panose="020B0604020202020204" pitchFamily="34" charset="0"/>
                </a:rPr>
                <a:t>condition 4</a:t>
              </a:r>
              <a:endParaRPr lang="en-US" altLang="en-US" dirty="0">
                <a:latin typeface="Arial" panose="020B0604020202020204" pitchFamily="34" charset="0"/>
              </a:endParaRPr>
            </a:p>
          </p:txBody>
        </p:sp>
        <p:sp>
          <p:nvSpPr>
            <p:cNvPr id="25" name="TextBox 34"/>
            <p:cNvSpPr txBox="1">
              <a:spLocks noChangeArrowheads="1"/>
            </p:cNvSpPr>
            <p:nvPr/>
          </p:nvSpPr>
          <p:spPr bwMode="auto">
            <a:xfrm rot="5400000">
              <a:off x="3613602" y="3846802"/>
              <a:ext cx="644728" cy="30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400"/>
                <a:t>.……….</a:t>
              </a:r>
            </a:p>
          </p:txBody>
        </p:sp>
        <p:sp>
          <p:nvSpPr>
            <p:cNvPr id="26" name="TextBox 42"/>
            <p:cNvSpPr txBox="1">
              <a:spLocks noChangeArrowheads="1"/>
            </p:cNvSpPr>
            <p:nvPr/>
          </p:nvSpPr>
          <p:spPr bwMode="auto">
            <a:xfrm>
              <a:off x="4414593" y="1166914"/>
              <a:ext cx="2108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r>
                <a:rPr lang="en-US" altLang="en-US" dirty="0">
                  <a:latin typeface="Arial" panose="020B0604020202020204" pitchFamily="34" charset="0"/>
                </a:rPr>
                <a:t>0 </a:t>
              </a:r>
              <a:r>
                <a:rPr lang="en-US" altLang="en-US" dirty="0" smtClean="0">
                  <a:latin typeface="Arial" panose="020B0604020202020204" pitchFamily="34" charset="0"/>
                </a:rPr>
                <a:t>ms post-stimulus</a:t>
              </a:r>
              <a:endParaRPr lang="en-US" altLang="en-US" dirty="0">
                <a:latin typeface="Arial" panose="020B0604020202020204" pitchFamily="34" charset="0"/>
              </a:endParaRPr>
            </a:p>
          </p:txBody>
        </p:sp>
        <p:sp>
          <p:nvSpPr>
            <p:cNvPr id="27" name="TextBox 44"/>
            <p:cNvSpPr txBox="1">
              <a:spLocks noChangeArrowheads="1"/>
            </p:cNvSpPr>
            <p:nvPr/>
          </p:nvSpPr>
          <p:spPr bwMode="auto">
            <a:xfrm>
              <a:off x="4286351" y="1490764"/>
              <a:ext cx="2236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r>
                <a:rPr lang="en-US" altLang="en-US" dirty="0">
                  <a:latin typeface="Arial" panose="020B0604020202020204" pitchFamily="34" charset="0"/>
                </a:rPr>
                <a:t>50 </a:t>
              </a:r>
              <a:r>
                <a:rPr lang="en-US" altLang="en-US" dirty="0" smtClean="0">
                  <a:latin typeface="Arial" panose="020B0604020202020204" pitchFamily="34" charset="0"/>
                </a:rPr>
                <a:t>ms</a:t>
              </a:r>
              <a:r>
                <a:rPr lang="en-US" altLang="en-US" dirty="0">
                  <a:latin typeface="Arial" panose="020B0604020202020204" pitchFamily="34" charset="0"/>
                </a:rPr>
                <a:t> </a:t>
              </a:r>
              <a:r>
                <a:rPr lang="en-US" altLang="en-US" dirty="0" smtClean="0">
                  <a:latin typeface="Arial" panose="020B0604020202020204" pitchFamily="34" charset="0"/>
                </a:rPr>
                <a:t>post-stimulus</a:t>
              </a:r>
              <a:endParaRPr lang="en-US" altLang="en-US" dirty="0">
                <a:latin typeface="Arial" panose="020B0604020202020204" pitchFamily="34" charset="0"/>
              </a:endParaRPr>
            </a:p>
          </p:txBody>
        </p:sp>
        <p:sp>
          <p:nvSpPr>
            <p:cNvPr id="28" name="TextBox 45"/>
            <p:cNvSpPr txBox="1">
              <a:spLocks noChangeArrowheads="1"/>
            </p:cNvSpPr>
            <p:nvPr/>
          </p:nvSpPr>
          <p:spPr bwMode="auto">
            <a:xfrm>
              <a:off x="4158112" y="1786039"/>
              <a:ext cx="2364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r>
                <a:rPr lang="en-US" altLang="en-US" dirty="0">
                  <a:latin typeface="Arial" panose="020B0604020202020204" pitchFamily="34" charset="0"/>
                </a:rPr>
                <a:t>100 </a:t>
              </a:r>
              <a:r>
                <a:rPr lang="en-US" altLang="en-US" dirty="0" smtClean="0">
                  <a:latin typeface="Arial" panose="020B0604020202020204" pitchFamily="34" charset="0"/>
                </a:rPr>
                <a:t>ms</a:t>
              </a:r>
              <a:r>
                <a:rPr lang="en-US" altLang="en-US" dirty="0">
                  <a:latin typeface="Arial" panose="020B0604020202020204" pitchFamily="34" charset="0"/>
                </a:rPr>
                <a:t> post-stimulus</a:t>
              </a:r>
            </a:p>
          </p:txBody>
        </p:sp>
        <p:sp>
          <p:nvSpPr>
            <p:cNvPr id="30" name="TextBox 39"/>
            <p:cNvSpPr txBox="1">
              <a:spLocks noChangeArrowheads="1"/>
            </p:cNvSpPr>
            <p:nvPr/>
          </p:nvSpPr>
          <p:spPr bwMode="auto">
            <a:xfrm>
              <a:off x="6594942" y="838302"/>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smtClean="0">
                  <a:latin typeface="Arial" panose="020B0604020202020204" pitchFamily="34" charset="0"/>
                </a:rPr>
                <a:t>voxels</a:t>
              </a:r>
              <a:endParaRPr lang="en-US" altLang="en-US" dirty="0">
                <a:latin typeface="Arial" panose="020B0604020202020204" pitchFamily="34" charset="0"/>
              </a:endParaRPr>
            </a:p>
          </p:txBody>
        </p:sp>
        <p:sp>
          <p:nvSpPr>
            <p:cNvPr id="31" name="Rectangle 30"/>
            <p:cNvSpPr/>
            <p:nvPr/>
          </p:nvSpPr>
          <p:spPr bwMode="auto">
            <a:xfrm>
              <a:off x="6595432" y="1300264"/>
              <a:ext cx="1530350" cy="4152726"/>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latin typeface="Arial" pitchFamily="34" charset="0"/>
                  <a:cs typeface="Arial" pitchFamily="34" charset="0"/>
                </a:rPr>
                <a:t>3-7 </a:t>
              </a:r>
              <a:r>
                <a:rPr lang="en-US" dirty="0">
                  <a:solidFill>
                    <a:schemeClr val="tx1"/>
                  </a:solidFill>
                  <a:latin typeface="Arial" pitchFamily="34" charset="0"/>
                  <a:cs typeface="Arial" pitchFamily="34" charset="0"/>
                </a:rPr>
                <a:t>Hz</a:t>
              </a:r>
            </a:p>
            <a:p>
              <a:pPr algn="ctr">
                <a:defRPr/>
              </a:pPr>
              <a:r>
                <a:rPr lang="en-CA" dirty="0">
                  <a:solidFill>
                    <a:schemeClr val="tx1"/>
                  </a:solidFill>
                  <a:latin typeface="Arial" pitchFamily="34" charset="0"/>
                  <a:cs typeface="Arial" pitchFamily="34" charset="0"/>
                </a:rPr>
                <a:t>(theta</a:t>
              </a:r>
              <a:r>
                <a:rPr lang="en-CA" dirty="0" smtClean="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p:txBody>
        </p:sp>
        <p:cxnSp>
          <p:nvCxnSpPr>
            <p:cNvPr id="32" name="Straight Arrow Connector 31"/>
            <p:cNvCxnSpPr/>
            <p:nvPr/>
          </p:nvCxnSpPr>
          <p:spPr bwMode="auto">
            <a:xfrm>
              <a:off x="6595432" y="1214539"/>
              <a:ext cx="914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bwMode="auto">
            <a:xfrm rot="5400000">
              <a:off x="6062826" y="1747145"/>
              <a:ext cx="914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6601782" y="1300264"/>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p:cNvSpPr/>
            <p:nvPr/>
          </p:nvSpPr>
          <p:spPr bwMode="auto">
            <a:xfrm>
              <a:off x="6601782" y="1643164"/>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TextBox 50"/>
            <p:cNvSpPr txBox="1">
              <a:spLocks noChangeArrowheads="1"/>
            </p:cNvSpPr>
            <p:nvPr/>
          </p:nvSpPr>
          <p:spPr bwMode="auto">
            <a:xfrm>
              <a:off x="8128570" y="847827"/>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smtClean="0">
                  <a:latin typeface="Arial" panose="020B0604020202020204" pitchFamily="34" charset="0"/>
                </a:rPr>
                <a:t>voxels</a:t>
              </a:r>
              <a:endParaRPr lang="en-US" altLang="en-US" dirty="0">
                <a:latin typeface="Arial" panose="020B0604020202020204" pitchFamily="34" charset="0"/>
              </a:endParaRPr>
            </a:p>
          </p:txBody>
        </p:sp>
        <p:sp>
          <p:nvSpPr>
            <p:cNvPr id="44" name="Rectangle 43"/>
            <p:cNvSpPr/>
            <p:nvPr/>
          </p:nvSpPr>
          <p:spPr bwMode="auto">
            <a:xfrm>
              <a:off x="8128957" y="1300264"/>
              <a:ext cx="1530350" cy="4152726"/>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latin typeface="Arial" pitchFamily="34" charset="0"/>
                  <a:cs typeface="Arial" pitchFamily="34" charset="0"/>
                </a:rPr>
                <a:t>7-13Hz</a:t>
              </a:r>
            </a:p>
            <a:p>
              <a:pPr algn="ctr">
                <a:defRPr/>
              </a:pPr>
              <a:r>
                <a:rPr lang="en-CA" dirty="0" smtClean="0">
                  <a:solidFill>
                    <a:schemeClr val="tx1"/>
                  </a:solidFill>
                  <a:latin typeface="Arial" pitchFamily="34" charset="0"/>
                  <a:cs typeface="Arial" pitchFamily="34" charset="0"/>
                </a:rPr>
                <a:t>(</a:t>
              </a:r>
              <a:r>
                <a:rPr lang="en-CA" dirty="0">
                  <a:solidFill>
                    <a:schemeClr val="tx1"/>
                  </a:solidFill>
                  <a:latin typeface="Arial" pitchFamily="34" charset="0"/>
                  <a:cs typeface="Arial" pitchFamily="34" charset="0"/>
                </a:rPr>
                <a:t>alpha)</a:t>
              </a:r>
              <a:r>
                <a:rPr lang="en-US" dirty="0">
                  <a:solidFill>
                    <a:schemeClr val="tx1"/>
                  </a:solidFill>
                  <a:latin typeface="Arial" pitchFamily="34" charset="0"/>
                  <a:cs typeface="Arial" pitchFamily="34" charset="0"/>
                </a:rPr>
                <a:t> </a:t>
              </a:r>
            </a:p>
          </p:txBody>
        </p:sp>
        <p:cxnSp>
          <p:nvCxnSpPr>
            <p:cNvPr id="45" name="Straight Arrow Connector 44"/>
            <p:cNvCxnSpPr/>
            <p:nvPr/>
          </p:nvCxnSpPr>
          <p:spPr bwMode="auto">
            <a:xfrm>
              <a:off x="8128957" y="1224064"/>
              <a:ext cx="91440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8135307" y="1309789"/>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Rectangle 46"/>
            <p:cNvSpPr/>
            <p:nvPr/>
          </p:nvSpPr>
          <p:spPr bwMode="auto">
            <a:xfrm>
              <a:off x="8135307" y="1652689"/>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TextBox 50"/>
            <p:cNvSpPr txBox="1">
              <a:spLocks noChangeArrowheads="1"/>
            </p:cNvSpPr>
            <p:nvPr/>
          </p:nvSpPr>
          <p:spPr bwMode="auto">
            <a:xfrm>
              <a:off x="9661173" y="847825"/>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dirty="0" smtClean="0">
                  <a:latin typeface="Arial" panose="020B0604020202020204" pitchFamily="34" charset="0"/>
                </a:rPr>
                <a:t>voxels</a:t>
              </a:r>
              <a:endParaRPr lang="en-US" altLang="en-US" dirty="0">
                <a:latin typeface="Arial" panose="020B0604020202020204" pitchFamily="34" charset="0"/>
              </a:endParaRPr>
            </a:p>
          </p:txBody>
        </p:sp>
        <p:sp>
          <p:nvSpPr>
            <p:cNvPr id="39" name="Rectangle 38"/>
            <p:cNvSpPr/>
            <p:nvPr/>
          </p:nvSpPr>
          <p:spPr bwMode="auto">
            <a:xfrm>
              <a:off x="9661303" y="1300264"/>
              <a:ext cx="1530350" cy="4152726"/>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latin typeface="Arial" pitchFamily="34" charset="0"/>
                  <a:cs typeface="Arial" pitchFamily="34" charset="0"/>
                </a:rPr>
                <a:t>18-24 Hz</a:t>
              </a:r>
            </a:p>
            <a:p>
              <a:pPr algn="ctr">
                <a:defRPr/>
              </a:pPr>
              <a:r>
                <a:rPr lang="en-CA" dirty="0" smtClean="0">
                  <a:solidFill>
                    <a:schemeClr val="tx1"/>
                  </a:solidFill>
                  <a:latin typeface="Arial" pitchFamily="34" charset="0"/>
                  <a:cs typeface="Arial" pitchFamily="34" charset="0"/>
                </a:rPr>
                <a:t>(beta)</a:t>
              </a:r>
              <a:endParaRPr lang="en-US" dirty="0">
                <a:solidFill>
                  <a:schemeClr val="tx1"/>
                </a:solidFill>
                <a:latin typeface="Arial" pitchFamily="34" charset="0"/>
                <a:cs typeface="Arial" pitchFamily="34" charset="0"/>
              </a:endParaRPr>
            </a:p>
          </p:txBody>
        </p:sp>
        <p:cxnSp>
          <p:nvCxnSpPr>
            <p:cNvPr id="40" name="Straight Arrow Connector 39"/>
            <p:cNvCxnSpPr/>
            <p:nvPr/>
          </p:nvCxnSpPr>
          <p:spPr bwMode="auto">
            <a:xfrm>
              <a:off x="9661302" y="1224064"/>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9667652" y="1309789"/>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ectangle 41"/>
            <p:cNvSpPr/>
            <p:nvPr/>
          </p:nvSpPr>
          <p:spPr bwMode="auto">
            <a:xfrm>
              <a:off x="9667652" y="1652689"/>
              <a:ext cx="1524000" cy="333375"/>
            </a:xfrm>
            <a:prstGeom prst="rect">
              <a:avLst/>
            </a:prstGeom>
            <a:solidFill>
              <a:schemeClr val="bg1"/>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Rectangle 35"/>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58" name="TextBox 1"/>
          <p:cNvSpPr txBox="1">
            <a:spLocks noChangeArrowheads="1"/>
          </p:cNvSpPr>
          <p:nvPr/>
        </p:nvSpPr>
        <p:spPr bwMode="auto">
          <a:xfrm>
            <a:off x="4926453" y="203966"/>
            <a:ext cx="23391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MEG-PCA</a:t>
            </a:r>
            <a:endParaRPr lang="en-US" altLang="en-US" sz="3600" dirty="0">
              <a:solidFill>
                <a:schemeClr val="bg1"/>
              </a:solidFill>
              <a:latin typeface="Arial" panose="020B0604020202020204" pitchFamily="34" charset="0"/>
            </a:endParaRPr>
          </a:p>
        </p:txBody>
      </p:sp>
      <p:pic>
        <p:nvPicPr>
          <p:cNvPr id="29" name="Picture 28"/>
          <p:cNvPicPr>
            <a:picLocks noChangeAspect="1"/>
          </p:cNvPicPr>
          <p:nvPr/>
        </p:nvPicPr>
        <p:blipFill>
          <a:blip r:embed="rId3"/>
          <a:stretch>
            <a:fillRect/>
          </a:stretch>
        </p:blipFill>
        <p:spPr>
          <a:xfrm>
            <a:off x="453522" y="2100995"/>
            <a:ext cx="914600" cy="895571"/>
          </a:xfrm>
          <a:prstGeom prst="rect">
            <a:avLst/>
          </a:prstGeom>
        </p:spPr>
      </p:pic>
      <p:pic>
        <p:nvPicPr>
          <p:cNvPr id="37" name="Picture 36"/>
          <p:cNvPicPr>
            <a:picLocks noChangeAspect="1"/>
          </p:cNvPicPr>
          <p:nvPr/>
        </p:nvPicPr>
        <p:blipFill>
          <a:blip r:embed="rId4"/>
          <a:stretch>
            <a:fillRect/>
          </a:stretch>
        </p:blipFill>
        <p:spPr>
          <a:xfrm>
            <a:off x="443995" y="4950195"/>
            <a:ext cx="933655" cy="866989"/>
          </a:xfrm>
          <a:prstGeom prst="rect">
            <a:avLst/>
          </a:prstGeom>
        </p:spPr>
      </p:pic>
    </p:spTree>
    <p:extLst>
      <p:ext uri="{BB962C8B-B14F-4D97-AF65-F5344CB8AC3E}">
        <p14:creationId xmlns:p14="http://schemas.microsoft.com/office/powerpoint/2010/main" val="3181303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2464237" y="203966"/>
            <a:ext cx="72635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MEG-PCA: Principal </a:t>
            </a:r>
            <a:r>
              <a:rPr lang="en-CA" altLang="en-US" sz="3600" dirty="0">
                <a:solidFill>
                  <a:schemeClr val="bg1"/>
                </a:solidFill>
                <a:latin typeface="Arial" panose="020B0604020202020204" pitchFamily="34" charset="0"/>
              </a:rPr>
              <a:t>Component </a:t>
            </a:r>
            <a:r>
              <a:rPr lang="en-CA" altLang="en-US" sz="3600" dirty="0" smtClean="0">
                <a:solidFill>
                  <a:schemeClr val="bg1"/>
                </a:solidFill>
                <a:latin typeface="Arial" panose="020B0604020202020204" pitchFamily="34" charset="0"/>
              </a:rPr>
              <a:t>1</a:t>
            </a:r>
            <a:endParaRPr lang="en-US" altLang="en-US" sz="3600" dirty="0">
              <a:solidFill>
                <a:schemeClr val="bg1"/>
              </a:solidFill>
              <a:latin typeface="Arial" panose="020B0604020202020204" pitchFamily="34" charset="0"/>
            </a:endParaRPr>
          </a:p>
        </p:txBody>
      </p:sp>
      <p:grpSp>
        <p:nvGrpSpPr>
          <p:cNvPr id="4" name="Group 3"/>
          <p:cNvGrpSpPr/>
          <p:nvPr/>
        </p:nvGrpSpPr>
        <p:grpSpPr>
          <a:xfrm>
            <a:off x="171466" y="1139149"/>
            <a:ext cx="4772430" cy="5705288"/>
            <a:chOff x="171466" y="1139149"/>
            <a:chExt cx="4772430" cy="5705288"/>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739" y="1478954"/>
              <a:ext cx="2198095" cy="219809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5801" y="1478954"/>
              <a:ext cx="2198095" cy="219809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739" y="4646342"/>
              <a:ext cx="2198095" cy="219809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5801" y="4646342"/>
              <a:ext cx="2198095" cy="2198095"/>
            </a:xfrm>
            <a:prstGeom prst="rect">
              <a:avLst/>
            </a:prstGeom>
          </p:spPr>
        </p:pic>
        <p:sp>
          <p:nvSpPr>
            <p:cNvPr id="9" name="TextBox 8"/>
            <p:cNvSpPr txBox="1"/>
            <p:nvPr/>
          </p:nvSpPr>
          <p:spPr>
            <a:xfrm>
              <a:off x="171466" y="1139149"/>
              <a:ext cx="2435282" cy="507831"/>
            </a:xfrm>
            <a:prstGeom prst="rect">
              <a:avLst/>
            </a:prstGeom>
            <a:noFill/>
          </p:spPr>
          <p:txBody>
            <a:bodyPr wrap="none" rtlCol="0">
              <a:spAutoFit/>
            </a:bodyPr>
            <a:lstStyle/>
            <a:p>
              <a:pPr>
                <a:lnSpc>
                  <a:spcPct val="150000"/>
                </a:lnSpc>
              </a:pPr>
              <a:r>
                <a:rPr lang="en-CA" b="1" dirty="0" smtClean="0">
                  <a:latin typeface="Arial" panose="020B0604020202020204" pitchFamily="34" charset="0"/>
                  <a:cs typeface="Arial" panose="020B0604020202020204" pitchFamily="34" charset="0"/>
                </a:rPr>
                <a:t>alpha</a:t>
              </a:r>
              <a:r>
                <a:rPr lang="en-CA" dirty="0" smtClean="0">
                  <a:latin typeface="Arial" panose="020B0604020202020204" pitchFamily="34" charset="0"/>
                  <a:cs typeface="Arial" panose="020B0604020202020204" pitchFamily="34" charset="0"/>
                </a:rPr>
                <a:t> (~10 Hz) power</a:t>
              </a:r>
            </a:p>
          </p:txBody>
        </p:sp>
        <p:sp>
          <p:nvSpPr>
            <p:cNvPr id="10" name="TextBox 9"/>
            <p:cNvSpPr txBox="1"/>
            <p:nvPr/>
          </p:nvSpPr>
          <p:spPr>
            <a:xfrm>
              <a:off x="171466" y="3929964"/>
              <a:ext cx="2307042" cy="507831"/>
            </a:xfrm>
            <a:prstGeom prst="rect">
              <a:avLst/>
            </a:prstGeom>
            <a:noFill/>
          </p:spPr>
          <p:txBody>
            <a:bodyPr wrap="none" rtlCol="0">
              <a:spAutoFit/>
            </a:bodyPr>
            <a:lstStyle/>
            <a:p>
              <a:pPr>
                <a:lnSpc>
                  <a:spcPct val="150000"/>
                </a:lnSpc>
              </a:pPr>
              <a:r>
                <a:rPr lang="en-CA" b="1" dirty="0" smtClean="0">
                  <a:latin typeface="Arial" panose="020B0604020202020204" pitchFamily="34" charset="0"/>
                  <a:cs typeface="Arial" panose="020B0604020202020204" pitchFamily="34" charset="0"/>
                </a:rPr>
                <a:t>beta</a:t>
              </a:r>
              <a:r>
                <a:rPr lang="en-CA" dirty="0" smtClean="0">
                  <a:latin typeface="Arial" panose="020B0604020202020204" pitchFamily="34" charset="0"/>
                  <a:cs typeface="Arial" panose="020B0604020202020204" pitchFamily="34" charset="0"/>
                </a:rPr>
                <a:t> (~21 Hz) power</a:t>
              </a:r>
            </a:p>
          </p:txBody>
        </p:sp>
      </p:grpSp>
      <p:sp>
        <p:nvSpPr>
          <p:cNvPr id="11" name="Rectangle 10"/>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2949" y="1139149"/>
            <a:ext cx="7150838" cy="3785100"/>
          </a:xfrm>
          <a:prstGeom prst="rect">
            <a:avLst/>
          </a:prstGeom>
        </p:spPr>
      </p:pic>
      <p:sp>
        <p:nvSpPr>
          <p:cNvPr id="15" name="TextBox 14"/>
          <p:cNvSpPr txBox="1"/>
          <p:nvPr/>
        </p:nvSpPr>
        <p:spPr>
          <a:xfrm>
            <a:off x="5238441" y="1328121"/>
            <a:ext cx="1813746" cy="1569660"/>
          </a:xfrm>
          <a:prstGeom prst="rect">
            <a:avLst/>
          </a:prstGeom>
          <a:solidFill>
            <a:schemeClr val="bg1"/>
          </a:solidFill>
        </p:spPr>
        <p:txBody>
          <a:bodyPr wrap="square" rtlCol="0">
            <a:spAutoFit/>
          </a:bodyPr>
          <a:lstStyle/>
          <a:p>
            <a:r>
              <a:rPr lang="en-CA" sz="2400" dirty="0" smtClean="0">
                <a:latin typeface="Arial" panose="020B0604020202020204" pitchFamily="34" charset="0"/>
                <a:cs typeface="Arial" panose="020B0604020202020204" pitchFamily="34" charset="0"/>
              </a:rPr>
              <a:t>Component Scores</a:t>
            </a:r>
          </a:p>
          <a:p>
            <a:endParaRPr lang="en-CA"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272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86" y="1481381"/>
            <a:ext cx="2198095" cy="219809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202" y="1484157"/>
            <a:ext cx="2198095" cy="2198095"/>
          </a:xfrm>
          <a:prstGeom prst="rect">
            <a:avLst/>
          </a:prstGeom>
        </p:spPr>
      </p:pic>
      <p:sp>
        <p:nvSpPr>
          <p:cNvPr id="5" name="TextBox 1"/>
          <p:cNvSpPr txBox="1">
            <a:spLocks noChangeArrowheads="1"/>
          </p:cNvSpPr>
          <p:nvPr/>
        </p:nvSpPr>
        <p:spPr bwMode="auto">
          <a:xfrm>
            <a:off x="2464237" y="203966"/>
            <a:ext cx="72635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MEG-PCA: Principal </a:t>
            </a:r>
            <a:r>
              <a:rPr lang="en-CA" altLang="en-US" sz="3600" dirty="0">
                <a:solidFill>
                  <a:schemeClr val="bg1"/>
                </a:solidFill>
                <a:latin typeface="Arial" panose="020B0604020202020204" pitchFamily="34" charset="0"/>
              </a:rPr>
              <a:t>Component </a:t>
            </a:r>
            <a:r>
              <a:rPr lang="en-CA" altLang="en-US" sz="3600" dirty="0" smtClean="0">
                <a:solidFill>
                  <a:schemeClr val="bg1"/>
                </a:solidFill>
                <a:latin typeface="Arial" panose="020B0604020202020204" pitchFamily="34" charset="0"/>
              </a:rPr>
              <a:t>2</a:t>
            </a:r>
            <a:endParaRPr lang="en-US" altLang="en-US" sz="3600" dirty="0">
              <a:solidFill>
                <a:schemeClr val="bg1"/>
              </a:solidFill>
              <a:latin typeface="Arial" panose="020B0604020202020204" pitchFamily="34" charset="0"/>
            </a:endParaRPr>
          </a:p>
        </p:txBody>
      </p:sp>
      <p:sp>
        <p:nvSpPr>
          <p:cNvPr id="6" name="TextBox 5"/>
          <p:cNvSpPr txBox="1"/>
          <p:nvPr/>
        </p:nvSpPr>
        <p:spPr>
          <a:xfrm>
            <a:off x="171466" y="1139149"/>
            <a:ext cx="2255746" cy="507831"/>
          </a:xfrm>
          <a:prstGeom prst="rect">
            <a:avLst/>
          </a:prstGeom>
          <a:noFill/>
        </p:spPr>
        <p:txBody>
          <a:bodyPr wrap="none" rtlCol="0">
            <a:spAutoFit/>
          </a:bodyPr>
          <a:lstStyle/>
          <a:p>
            <a:pPr>
              <a:lnSpc>
                <a:spcPct val="150000"/>
              </a:lnSpc>
            </a:pPr>
            <a:r>
              <a:rPr lang="en-CA" b="1" dirty="0" smtClean="0">
                <a:latin typeface="Arial" panose="020B0604020202020204" pitchFamily="34" charset="0"/>
                <a:cs typeface="Arial" panose="020B0604020202020204" pitchFamily="34" charset="0"/>
              </a:rPr>
              <a:t>theta</a:t>
            </a:r>
            <a:r>
              <a:rPr lang="en-CA" dirty="0" smtClean="0">
                <a:latin typeface="Arial" panose="020B0604020202020204" pitchFamily="34" charset="0"/>
                <a:cs typeface="Arial" panose="020B0604020202020204" pitchFamily="34" charset="0"/>
              </a:rPr>
              <a:t> (~5 Hz) power</a:t>
            </a:r>
          </a:p>
        </p:txBody>
      </p:sp>
      <p:sp>
        <p:nvSpPr>
          <p:cNvPr id="7" name="Rectangle 6"/>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734" y="1139149"/>
            <a:ext cx="7162266" cy="3785100"/>
          </a:xfrm>
          <a:prstGeom prst="rect">
            <a:avLst/>
          </a:prstGeom>
        </p:spPr>
      </p:pic>
      <p:sp>
        <p:nvSpPr>
          <p:cNvPr id="12" name="TextBox 11"/>
          <p:cNvSpPr txBox="1"/>
          <p:nvPr/>
        </p:nvSpPr>
        <p:spPr>
          <a:xfrm>
            <a:off x="5196654" y="1328121"/>
            <a:ext cx="1813746" cy="1569660"/>
          </a:xfrm>
          <a:prstGeom prst="rect">
            <a:avLst/>
          </a:prstGeom>
          <a:solidFill>
            <a:schemeClr val="bg1"/>
          </a:solidFill>
        </p:spPr>
        <p:txBody>
          <a:bodyPr wrap="square" rtlCol="0">
            <a:spAutoFit/>
          </a:bodyPr>
          <a:lstStyle/>
          <a:p>
            <a:r>
              <a:rPr lang="en-CA" sz="2400" dirty="0" smtClean="0">
                <a:latin typeface="Arial" panose="020B0604020202020204" pitchFamily="34" charset="0"/>
                <a:cs typeface="Arial" panose="020B0604020202020204" pitchFamily="34" charset="0"/>
              </a:rPr>
              <a:t>Component Scores</a:t>
            </a:r>
          </a:p>
          <a:p>
            <a:endParaRPr lang="en-CA"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043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2464236" y="203966"/>
            <a:ext cx="72635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MEG-PCA: Principal </a:t>
            </a:r>
            <a:r>
              <a:rPr lang="en-CA" altLang="en-US" sz="3600" dirty="0">
                <a:solidFill>
                  <a:schemeClr val="bg1"/>
                </a:solidFill>
                <a:latin typeface="Arial" panose="020B0604020202020204" pitchFamily="34" charset="0"/>
              </a:rPr>
              <a:t>Component </a:t>
            </a:r>
            <a:r>
              <a:rPr lang="en-CA" altLang="en-US" sz="3600" dirty="0" smtClean="0">
                <a:solidFill>
                  <a:schemeClr val="bg1"/>
                </a:solidFill>
                <a:latin typeface="Arial" panose="020B0604020202020204" pitchFamily="34" charset="0"/>
              </a:rPr>
              <a:t>3</a:t>
            </a:r>
            <a:endParaRPr lang="en-US" altLang="en-US" sz="3600" dirty="0">
              <a:solidFill>
                <a:schemeClr val="bg1"/>
              </a:solidFill>
              <a:latin typeface="Arial" panose="020B0604020202020204" pitchFamily="34" charset="0"/>
            </a:endParaRPr>
          </a:p>
        </p:txBody>
      </p:sp>
      <p:sp>
        <p:nvSpPr>
          <p:cNvPr id="8" name="TextBox 7"/>
          <p:cNvSpPr txBox="1"/>
          <p:nvPr/>
        </p:nvSpPr>
        <p:spPr>
          <a:xfrm>
            <a:off x="326082" y="1055629"/>
            <a:ext cx="2416091" cy="369332"/>
          </a:xfrm>
          <a:prstGeom prst="rect">
            <a:avLst/>
          </a:prstGeom>
          <a:noFill/>
        </p:spPr>
        <p:txBody>
          <a:bodyPr wrap="square" rtlCol="0">
            <a:spAutoFit/>
          </a:bodyPr>
          <a:lstStyle/>
          <a:p>
            <a:r>
              <a:rPr lang="en-CA" b="1" dirty="0" smtClean="0">
                <a:latin typeface="Arial" panose="020B0604020202020204" pitchFamily="34" charset="0"/>
                <a:cs typeface="Arial" panose="020B0604020202020204" pitchFamily="34" charset="0"/>
              </a:rPr>
              <a:t>beta</a:t>
            </a:r>
            <a:r>
              <a:rPr lang="en-CA" dirty="0" smtClean="0">
                <a:latin typeface="Arial" panose="020B0604020202020204" pitchFamily="34" charset="0"/>
                <a:cs typeface="Arial" panose="020B0604020202020204" pitchFamily="34" charset="0"/>
              </a:rPr>
              <a:t> (~21 Hz) power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62" y="4395289"/>
            <a:ext cx="2362530" cy="20862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080" y="1811078"/>
            <a:ext cx="2198095" cy="2198095"/>
          </a:xfrm>
          <a:prstGeom prst="rect">
            <a:avLst/>
          </a:prstGeom>
        </p:spPr>
      </p:pic>
      <p:sp>
        <p:nvSpPr>
          <p:cNvPr id="9" name="Rectangle 8"/>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2734" y="1265122"/>
            <a:ext cx="7162266" cy="3785100"/>
          </a:xfrm>
          <a:prstGeom prst="rect">
            <a:avLst/>
          </a:prstGeom>
        </p:spPr>
      </p:pic>
      <p:sp>
        <p:nvSpPr>
          <p:cNvPr id="12" name="TextBox 11"/>
          <p:cNvSpPr txBox="1"/>
          <p:nvPr/>
        </p:nvSpPr>
        <p:spPr>
          <a:xfrm>
            <a:off x="5069654" y="1454094"/>
            <a:ext cx="1813746" cy="1569660"/>
          </a:xfrm>
          <a:prstGeom prst="rect">
            <a:avLst/>
          </a:prstGeom>
          <a:solidFill>
            <a:schemeClr val="bg1"/>
          </a:solidFill>
        </p:spPr>
        <p:txBody>
          <a:bodyPr wrap="square" rtlCol="0">
            <a:spAutoFit/>
          </a:bodyPr>
          <a:lstStyle/>
          <a:p>
            <a:r>
              <a:rPr lang="en-CA" sz="2400" dirty="0" smtClean="0">
                <a:latin typeface="Arial" panose="020B0604020202020204" pitchFamily="34" charset="0"/>
                <a:cs typeface="Arial" panose="020B0604020202020204" pitchFamily="34" charset="0"/>
              </a:rPr>
              <a:t>Component Scores</a:t>
            </a:r>
          </a:p>
          <a:p>
            <a:endParaRPr lang="en-CA"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7254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p:cNvSpPr txBox="1">
            <a:spLocks noChangeArrowheads="1"/>
          </p:cNvSpPr>
          <p:nvPr/>
        </p:nvSpPr>
        <p:spPr bwMode="auto">
          <a:xfrm>
            <a:off x="3015710" y="203966"/>
            <a:ext cx="61606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Multimodal MEG-fMRI-CPCA</a:t>
            </a:r>
            <a:endParaRPr lang="en-US" altLang="en-US" sz="3600" dirty="0">
              <a:solidFill>
                <a:schemeClr val="bg1"/>
              </a:solidFill>
              <a:latin typeface="Arial" panose="020B0604020202020204" pitchFamily="34" charset="0"/>
            </a:endParaRPr>
          </a:p>
        </p:txBody>
      </p:sp>
      <p:sp>
        <p:nvSpPr>
          <p:cNvPr id="101" name="TextBox 1"/>
          <p:cNvSpPr txBox="1">
            <a:spLocks noChangeArrowheads="1"/>
          </p:cNvSpPr>
          <p:nvPr/>
        </p:nvSpPr>
        <p:spPr bwMode="auto">
          <a:xfrm>
            <a:off x="893618" y="1455172"/>
            <a:ext cx="702425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400" dirty="0" smtClean="0">
                <a:latin typeface="Arial" panose="020B0604020202020204" pitchFamily="34" charset="0"/>
              </a:rPr>
              <a:t>In the previous CPCA analysis of fMRI data, we constrained the variance to what was predictable from task timing via row-wise regression.</a:t>
            </a:r>
          </a:p>
        </p:txBody>
      </p:sp>
      <p:sp>
        <p:nvSpPr>
          <p:cNvPr id="5" name="TextBox 1"/>
          <p:cNvSpPr txBox="1">
            <a:spLocks noChangeArrowheads="1"/>
          </p:cNvSpPr>
          <p:nvPr/>
        </p:nvSpPr>
        <p:spPr bwMode="auto">
          <a:xfrm>
            <a:off x="893618" y="3629181"/>
            <a:ext cx="702425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400" dirty="0" smtClean="0">
                <a:latin typeface="Arial" panose="020B0604020202020204" pitchFamily="34" charset="0"/>
              </a:rPr>
              <a:t>In our CPCA analysis merging MEG and fMRI data, we constrained the variance in the MEG data to what was predictable from the spatial patterns of the fMRI networks via column-wise regression.</a:t>
            </a:r>
          </a:p>
        </p:txBody>
      </p:sp>
      <p:grpSp>
        <p:nvGrpSpPr>
          <p:cNvPr id="8" name="Group 7"/>
          <p:cNvGrpSpPr/>
          <p:nvPr/>
        </p:nvGrpSpPr>
        <p:grpSpPr>
          <a:xfrm>
            <a:off x="8614064" y="2216305"/>
            <a:ext cx="2554532" cy="3471997"/>
            <a:chOff x="3907220" y="943317"/>
            <a:chExt cx="2554532" cy="3471997"/>
          </a:xfrm>
        </p:grpSpPr>
        <p:sp>
          <p:nvSpPr>
            <p:cNvPr id="12" name="Rectangle 11"/>
            <p:cNvSpPr/>
            <p:nvPr/>
          </p:nvSpPr>
          <p:spPr>
            <a:xfrm>
              <a:off x="4931402" y="1396886"/>
              <a:ext cx="1530350" cy="3018428"/>
            </a:xfrm>
            <a:prstGeom prst="rect">
              <a:avLst/>
            </a:prstGeom>
            <a:solidFill>
              <a:srgbClr val="FFFFCC"/>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smtClean="0">
                  <a:solidFill>
                    <a:schemeClr val="tx1"/>
                  </a:solidFill>
                  <a:latin typeface="Arial" pitchFamily="34" charset="0"/>
                  <a:cs typeface="Arial" pitchFamily="34" charset="0"/>
                </a:rPr>
                <a:t>MEG data</a:t>
              </a:r>
              <a:endParaRPr lang="en-US" sz="2000" dirty="0">
                <a:solidFill>
                  <a:schemeClr val="tx1"/>
                </a:solidFill>
                <a:latin typeface="Arial" pitchFamily="34" charset="0"/>
                <a:cs typeface="Arial" pitchFamily="34" charset="0"/>
              </a:endParaRPr>
            </a:p>
          </p:txBody>
        </p:sp>
        <p:sp>
          <p:nvSpPr>
            <p:cNvPr id="13" name="TextBox 22"/>
            <p:cNvSpPr txBox="1">
              <a:spLocks noChangeArrowheads="1"/>
            </p:cNvSpPr>
            <p:nvPr/>
          </p:nvSpPr>
          <p:spPr bwMode="auto">
            <a:xfrm>
              <a:off x="4931402" y="943317"/>
              <a:ext cx="9124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a:latin typeface="Arial" panose="020B0604020202020204" pitchFamily="34" charset="0"/>
                </a:rPr>
                <a:t>voxels</a:t>
              </a:r>
            </a:p>
          </p:txBody>
        </p:sp>
        <p:cxnSp>
          <p:nvCxnSpPr>
            <p:cNvPr id="14" name="Straight Arrow Connector 13"/>
            <p:cNvCxnSpPr/>
            <p:nvPr/>
          </p:nvCxnSpPr>
          <p:spPr>
            <a:xfrm>
              <a:off x="4931402" y="1320687"/>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4398796" y="1853293"/>
              <a:ext cx="914400"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25"/>
            <p:cNvSpPr txBox="1">
              <a:spLocks noChangeArrowheads="1"/>
            </p:cNvSpPr>
            <p:nvPr/>
          </p:nvSpPr>
          <p:spPr bwMode="auto">
            <a:xfrm>
              <a:off x="3907220" y="1320687"/>
              <a:ext cx="9479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latin typeface="Arial" panose="020B0604020202020204" pitchFamily="34" charset="0"/>
                </a:rPr>
                <a:t>50 ms time bins</a:t>
              </a:r>
              <a:endParaRPr lang="en-US" altLang="en-US" sz="2000" dirty="0">
                <a:latin typeface="Arial" panose="020B0604020202020204" pitchFamily="34" charset="0"/>
              </a:endParaRPr>
            </a:p>
          </p:txBody>
        </p:sp>
      </p:grpSp>
      <p:sp>
        <p:nvSpPr>
          <p:cNvPr id="17" name="Rectangle 16"/>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Tree>
    <p:extLst>
      <p:ext uri="{BB962C8B-B14F-4D97-AF65-F5344CB8AC3E}">
        <p14:creationId xmlns:p14="http://schemas.microsoft.com/office/powerpoint/2010/main" val="4133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28497" y="1753800"/>
            <a:ext cx="5424904" cy="3448441"/>
          </a:xfrm>
          <a:prstGeom prst="rect">
            <a:avLst/>
          </a:prstGeom>
        </p:spPr>
      </p:pic>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69"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a:t>
            </a:r>
            <a:r>
              <a:rPr lang="en-CA" altLang="en-US" sz="3600" dirty="0" smtClean="0">
                <a:solidFill>
                  <a:schemeClr val="bg1"/>
                </a:solidFill>
                <a:latin typeface="Arial" panose="020B0604020202020204" pitchFamily="34" charset="0"/>
              </a:rPr>
              <a:t>1</a:t>
            </a:r>
            <a:endParaRPr lang="en-US" altLang="en-US" sz="3600" dirty="0">
              <a:solidFill>
                <a:schemeClr val="bg1"/>
              </a:solidFill>
              <a:latin typeface="Arial" panose="020B0604020202020204" pitchFamily="34" charset="0"/>
            </a:endParaRPr>
          </a:p>
        </p:txBody>
      </p:sp>
      <p:grpSp>
        <p:nvGrpSpPr>
          <p:cNvPr id="4" name="Group 3"/>
          <p:cNvGrpSpPr/>
          <p:nvPr/>
        </p:nvGrpSpPr>
        <p:grpSpPr>
          <a:xfrm>
            <a:off x="1371332" y="5231034"/>
            <a:ext cx="2753951" cy="1596655"/>
            <a:chOff x="1371332" y="3961034"/>
            <a:chExt cx="2753951" cy="1596655"/>
          </a:xfrm>
        </p:grpSpPr>
        <p:sp>
          <p:nvSpPr>
            <p:cNvPr id="6" name="Left Brace 5"/>
            <p:cNvSpPr/>
            <p:nvPr/>
          </p:nvSpPr>
          <p:spPr>
            <a:xfrm rot="16200000">
              <a:off x="3349173"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1939076"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3496" y="4235902"/>
              <a:ext cx="1321787" cy="13217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332" y="4345016"/>
              <a:ext cx="1331305" cy="1182694"/>
            </a:xfrm>
            <a:prstGeom prst="rect">
              <a:avLst/>
            </a:prstGeom>
          </p:spPr>
        </p:pic>
      </p:gr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15" name="TextBox 14"/>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6" name="TextBox 15"/>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sp>
        <p:nvSpPr>
          <p:cNvPr id="19" name="TextBox 18"/>
          <p:cNvSpPr txBox="1"/>
          <p:nvPr/>
        </p:nvSpPr>
        <p:spPr>
          <a:xfrm>
            <a:off x="4684707" y="2212753"/>
            <a:ext cx="2040495" cy="1631216"/>
          </a:xfrm>
          <a:prstGeom prst="rect">
            <a:avLst/>
          </a:prstGeom>
          <a:no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f</a:t>
            </a:r>
            <a:r>
              <a:rPr lang="en-US" sz="2000" dirty="0" smtClean="0">
                <a:latin typeface="Arial" panose="020B0604020202020204" pitchFamily="34" charset="0"/>
                <a:cs typeface="Arial" panose="020B0604020202020204" pitchFamily="34" charset="0"/>
              </a:rPr>
              <a:t>rontal and parietal decreases in alpha and </a:t>
            </a:r>
          </a:p>
          <a:p>
            <a:r>
              <a:rPr lang="en-US" sz="2000" dirty="0" smtClean="0">
                <a:latin typeface="Arial" panose="020B0604020202020204" pitchFamily="34" charset="0"/>
                <a:cs typeface="Arial" panose="020B0604020202020204" pitchFamily="34" charset="0"/>
              </a:rPr>
              <a:t>beta power</a:t>
            </a:r>
            <a:endParaRPr lang="en-US" sz="2000" dirty="0">
              <a:latin typeface="Arial" panose="020B0604020202020204" pitchFamily="34" charset="0"/>
              <a:cs typeface="Arial" panose="020B0604020202020204" pitchFamily="34" charset="0"/>
            </a:endParaRPr>
          </a:p>
        </p:txBody>
      </p:sp>
      <p:cxnSp>
        <p:nvCxnSpPr>
          <p:cNvPr id="20" name="Straight Arrow Connector 19"/>
          <p:cNvCxnSpPr/>
          <p:nvPr/>
        </p:nvCxnSpPr>
        <p:spPr>
          <a:xfrm>
            <a:off x="6822601" y="2753591"/>
            <a:ext cx="825108" cy="207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822601" y="3028361"/>
            <a:ext cx="1060149" cy="17829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845985" y="3106882"/>
            <a:ext cx="741323" cy="1265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stretch>
            <a:fillRect/>
          </a:stretch>
        </p:blipFill>
        <p:spPr>
          <a:xfrm>
            <a:off x="7882750" y="1812633"/>
            <a:ext cx="3616766" cy="4279763"/>
          </a:xfrm>
          <a:prstGeom prst="rect">
            <a:avLst/>
          </a:prstGeom>
        </p:spPr>
      </p:pic>
    </p:spTree>
    <p:extLst>
      <p:ext uri="{BB962C8B-B14F-4D97-AF65-F5344CB8AC3E}">
        <p14:creationId xmlns:p14="http://schemas.microsoft.com/office/powerpoint/2010/main" val="617975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69"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a:t>
            </a:r>
            <a:r>
              <a:rPr lang="en-CA" altLang="en-US" sz="3600" dirty="0" smtClean="0">
                <a:solidFill>
                  <a:schemeClr val="bg1"/>
                </a:solidFill>
                <a:latin typeface="Arial" panose="020B0604020202020204" pitchFamily="34" charset="0"/>
              </a:rPr>
              <a:t>1</a:t>
            </a:r>
            <a:endParaRPr lang="en-US" altLang="en-US" sz="3600" dirty="0">
              <a:solidFill>
                <a:schemeClr val="bg1"/>
              </a:solidFill>
              <a:latin typeface="Arial" panose="020B0604020202020204" pitchFamily="34" charset="0"/>
            </a:endParaRPr>
          </a:p>
        </p:txBody>
      </p:sp>
      <p:sp>
        <p:nvSpPr>
          <p:cNvPr id="12" name="TextBox 11"/>
          <p:cNvSpPr txBox="1"/>
          <p:nvPr/>
        </p:nvSpPr>
        <p:spPr>
          <a:xfrm rot="16200000">
            <a:off x="-650628" y="3254405"/>
            <a:ext cx="2811480" cy="461665"/>
          </a:xfrm>
          <a:prstGeom prst="rect">
            <a:avLst/>
          </a:prstGeom>
          <a:solidFill>
            <a:schemeClr val="bg1"/>
          </a:solidFill>
        </p:spPr>
        <p:txBody>
          <a:bodyPr wrap="square" rtlCol="0">
            <a:spAutoFit/>
          </a:bodyPr>
          <a:lstStyle/>
          <a:p>
            <a:pPr algn="ctr"/>
            <a:r>
              <a:rPr lang="en-CA" sz="2400" dirty="0" smtClean="0">
                <a:latin typeface="Arial" panose="020B0604020202020204" pitchFamily="34" charset="0"/>
                <a:cs typeface="Arial" panose="020B0604020202020204" pitchFamily="34" charset="0"/>
              </a:rPr>
              <a:t>Component Scores</a:t>
            </a:r>
            <a:endParaRPr lang="en-CA" sz="2400" dirty="0">
              <a:latin typeface="Arial" panose="020B0604020202020204" pitchFamily="34" charset="0"/>
              <a:cs typeface="Arial" panose="020B0604020202020204" pitchFamily="34" charset="0"/>
            </a:endParaRPr>
          </a:p>
        </p:txBody>
      </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2" name="TextBox 1"/>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5" name="TextBox 14"/>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pic>
        <p:nvPicPr>
          <p:cNvPr id="3" name="Picture 2"/>
          <p:cNvPicPr>
            <a:picLocks noChangeAspect="1"/>
          </p:cNvPicPr>
          <p:nvPr/>
        </p:nvPicPr>
        <p:blipFill rotWithShape="1">
          <a:blip r:embed="rId3"/>
          <a:srcRect l="26140" r="2253"/>
          <a:stretch/>
        </p:blipFill>
        <p:spPr>
          <a:xfrm>
            <a:off x="1285664" y="2032000"/>
            <a:ext cx="5120640" cy="3785944"/>
          </a:xfrm>
          <a:prstGeom prst="rect">
            <a:avLst/>
          </a:prstGeom>
        </p:spPr>
      </p:pic>
      <p:pic>
        <p:nvPicPr>
          <p:cNvPr id="4" name="Picture 3"/>
          <p:cNvPicPr>
            <a:picLocks noChangeAspect="1"/>
          </p:cNvPicPr>
          <p:nvPr/>
        </p:nvPicPr>
        <p:blipFill rotWithShape="1">
          <a:blip r:embed="rId4"/>
          <a:srcRect l="25390" r="450"/>
          <a:stretch/>
        </p:blipFill>
        <p:spPr>
          <a:xfrm>
            <a:off x="6746240" y="2032000"/>
            <a:ext cx="5303520" cy="3785944"/>
          </a:xfrm>
          <a:prstGeom prst="rect">
            <a:avLst/>
          </a:prstGeom>
        </p:spPr>
      </p:pic>
    </p:spTree>
    <p:extLst>
      <p:ext uri="{BB962C8B-B14F-4D97-AF65-F5344CB8AC3E}">
        <p14:creationId xmlns:p14="http://schemas.microsoft.com/office/powerpoint/2010/main" val="3922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815" y="1773528"/>
            <a:ext cx="5424904" cy="3449962"/>
          </a:xfrm>
          <a:prstGeom prst="rect">
            <a:avLst/>
          </a:prstGeom>
        </p:spPr>
      </p:pic>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69"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2</a:t>
            </a:r>
            <a:endParaRPr lang="en-US" altLang="en-US" sz="3600" dirty="0">
              <a:solidFill>
                <a:schemeClr val="bg1"/>
              </a:solidFill>
              <a:latin typeface="Arial" panose="020B0604020202020204" pitchFamily="34" charset="0"/>
            </a:endParaRPr>
          </a:p>
        </p:txBody>
      </p:sp>
      <p:grpSp>
        <p:nvGrpSpPr>
          <p:cNvPr id="4" name="Group 3"/>
          <p:cNvGrpSpPr/>
          <p:nvPr/>
        </p:nvGrpSpPr>
        <p:grpSpPr>
          <a:xfrm>
            <a:off x="1371332" y="5231034"/>
            <a:ext cx="2753951" cy="1596655"/>
            <a:chOff x="1371332" y="3961034"/>
            <a:chExt cx="2753951" cy="1596655"/>
          </a:xfrm>
        </p:grpSpPr>
        <p:sp>
          <p:nvSpPr>
            <p:cNvPr id="6" name="Left Brace 5"/>
            <p:cNvSpPr/>
            <p:nvPr/>
          </p:nvSpPr>
          <p:spPr>
            <a:xfrm rot="16200000">
              <a:off x="3349173"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1939076"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3496" y="4235902"/>
              <a:ext cx="1321787" cy="13217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332" y="4345016"/>
              <a:ext cx="1331305" cy="1182694"/>
            </a:xfrm>
            <a:prstGeom prst="rect">
              <a:avLst/>
            </a:prstGeom>
          </p:spPr>
        </p:pic>
      </p:gr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15" name="TextBox 14"/>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6" name="TextBox 15"/>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sp>
        <p:nvSpPr>
          <p:cNvPr id="19" name="TextBox 18"/>
          <p:cNvSpPr txBox="1"/>
          <p:nvPr/>
        </p:nvSpPr>
        <p:spPr>
          <a:xfrm>
            <a:off x="4684707" y="2212753"/>
            <a:ext cx="2040495" cy="1015663"/>
          </a:xfrm>
          <a:prstGeom prst="rect">
            <a:avLst/>
          </a:prstGeom>
          <a:noFill/>
          <a:ln>
            <a:solidFill>
              <a:schemeClr val="tx1"/>
            </a:solidFill>
          </a:ln>
        </p:spPr>
        <p:txBody>
          <a:bodyPr wrap="square" rtlCol="0">
            <a:spAutoFit/>
          </a:bodyPr>
          <a:lstStyle/>
          <a:p>
            <a:r>
              <a:rPr lang="en-US" sz="2000" dirty="0" smtClean="0">
                <a:latin typeface="Arial" panose="020B0604020202020204" pitchFamily="34" charset="0"/>
                <a:cs typeface="Arial" panose="020B0604020202020204" pitchFamily="34" charset="0"/>
              </a:rPr>
              <a:t>parietal increases in theta power</a:t>
            </a:r>
            <a:endParaRPr lang="en-US" sz="2000" dirty="0">
              <a:latin typeface="Arial" panose="020B0604020202020204" pitchFamily="34" charset="0"/>
              <a:cs typeface="Arial" panose="020B0604020202020204" pitchFamily="34" charset="0"/>
            </a:endParaRPr>
          </a:p>
        </p:txBody>
      </p:sp>
      <p:cxnSp>
        <p:nvCxnSpPr>
          <p:cNvPr id="20" name="Straight Arrow Connector 19"/>
          <p:cNvCxnSpPr/>
          <p:nvPr/>
        </p:nvCxnSpPr>
        <p:spPr>
          <a:xfrm flipV="1">
            <a:off x="6822601" y="2720584"/>
            <a:ext cx="1310113" cy="330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051891" y="3106882"/>
            <a:ext cx="535418" cy="1215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8132714" y="2013155"/>
            <a:ext cx="3616766" cy="1906689"/>
          </a:xfrm>
          <a:prstGeom prst="rect">
            <a:avLst/>
          </a:prstGeom>
        </p:spPr>
      </p:pic>
    </p:spTree>
    <p:extLst>
      <p:ext uri="{BB962C8B-B14F-4D97-AF65-F5344CB8AC3E}">
        <p14:creationId xmlns:p14="http://schemas.microsoft.com/office/powerpoint/2010/main" val="1893289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70"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2</a:t>
            </a:r>
            <a:endParaRPr lang="en-US" altLang="en-US" sz="3600" dirty="0">
              <a:solidFill>
                <a:schemeClr val="bg1"/>
              </a:solidFill>
              <a:latin typeface="Arial" panose="020B0604020202020204" pitchFamily="34" charset="0"/>
            </a:endParaRPr>
          </a:p>
        </p:txBody>
      </p:sp>
      <p:sp>
        <p:nvSpPr>
          <p:cNvPr id="12" name="TextBox 11"/>
          <p:cNvSpPr txBox="1"/>
          <p:nvPr/>
        </p:nvSpPr>
        <p:spPr>
          <a:xfrm rot="16200000">
            <a:off x="-650628" y="3254405"/>
            <a:ext cx="2811480" cy="461665"/>
          </a:xfrm>
          <a:prstGeom prst="rect">
            <a:avLst/>
          </a:prstGeom>
          <a:solidFill>
            <a:schemeClr val="bg1"/>
          </a:solidFill>
        </p:spPr>
        <p:txBody>
          <a:bodyPr wrap="square" rtlCol="0">
            <a:spAutoFit/>
          </a:bodyPr>
          <a:lstStyle/>
          <a:p>
            <a:pPr algn="ctr"/>
            <a:r>
              <a:rPr lang="en-CA" sz="2400" dirty="0" smtClean="0">
                <a:latin typeface="Arial" panose="020B0604020202020204" pitchFamily="34" charset="0"/>
                <a:cs typeface="Arial" panose="020B0604020202020204" pitchFamily="34" charset="0"/>
              </a:rPr>
              <a:t>Component Scores</a:t>
            </a:r>
            <a:endParaRPr lang="en-CA" sz="2400" dirty="0">
              <a:latin typeface="Arial" panose="020B0604020202020204" pitchFamily="34" charset="0"/>
              <a:cs typeface="Arial" panose="020B0604020202020204" pitchFamily="34" charset="0"/>
            </a:endParaRPr>
          </a:p>
        </p:txBody>
      </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2" name="TextBox 1"/>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5" name="TextBox 14"/>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pic>
        <p:nvPicPr>
          <p:cNvPr id="3" name="Picture 2"/>
          <p:cNvPicPr>
            <a:picLocks noChangeAspect="1"/>
          </p:cNvPicPr>
          <p:nvPr/>
        </p:nvPicPr>
        <p:blipFill rotWithShape="1">
          <a:blip r:embed="rId3"/>
          <a:srcRect l="27453" r="4891"/>
          <a:stretch/>
        </p:blipFill>
        <p:spPr>
          <a:xfrm>
            <a:off x="1249680" y="1899710"/>
            <a:ext cx="4846320" cy="3785944"/>
          </a:xfrm>
          <a:prstGeom prst="rect">
            <a:avLst/>
          </a:prstGeom>
        </p:spPr>
      </p:pic>
      <p:pic>
        <p:nvPicPr>
          <p:cNvPr id="4" name="Picture 3"/>
          <p:cNvPicPr>
            <a:picLocks noChangeAspect="1"/>
          </p:cNvPicPr>
          <p:nvPr/>
        </p:nvPicPr>
        <p:blipFill rotWithShape="1">
          <a:blip r:embed="rId4"/>
          <a:srcRect l="26620" r="3171"/>
          <a:stretch/>
        </p:blipFill>
        <p:spPr>
          <a:xfrm>
            <a:off x="6675120" y="1899710"/>
            <a:ext cx="5029200" cy="3785944"/>
          </a:xfrm>
          <a:prstGeom prst="rect">
            <a:avLst/>
          </a:prstGeom>
        </p:spPr>
      </p:pic>
    </p:spTree>
    <p:extLst>
      <p:ext uri="{BB962C8B-B14F-4D97-AF65-F5344CB8AC3E}">
        <p14:creationId xmlns:p14="http://schemas.microsoft.com/office/powerpoint/2010/main" val="3073496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
          <p:cNvSpPr txBox="1">
            <a:spLocks noChangeArrowheads="1"/>
          </p:cNvSpPr>
          <p:nvPr/>
        </p:nvSpPr>
        <p:spPr bwMode="auto">
          <a:xfrm>
            <a:off x="1039364" y="1694860"/>
            <a:ext cx="998423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dirty="0" smtClean="0">
                <a:latin typeface="Arial" panose="020B0604020202020204" pitchFamily="34" charset="0"/>
              </a:rPr>
              <a:t>Delusional Schizophrenia Patients:</a:t>
            </a:r>
          </a:p>
          <a:p>
            <a:pPr marL="457200" indent="-457200">
              <a:lnSpc>
                <a:spcPct val="150000"/>
              </a:lnSpc>
              <a:spcBef>
                <a:spcPct val="0"/>
              </a:spcBef>
            </a:pPr>
            <a:endParaRPr lang="en-CA" altLang="en-US" sz="2800" dirty="0">
              <a:latin typeface="Arial" panose="020B0604020202020204" pitchFamily="34" charset="0"/>
            </a:endParaRPr>
          </a:p>
          <a:p>
            <a:pPr marL="1200150" lvl="1" indent="-457200">
              <a:lnSpc>
                <a:spcPct val="150000"/>
              </a:lnSpc>
              <a:spcBef>
                <a:spcPct val="0"/>
              </a:spcBef>
              <a:buFont typeface="Arial" panose="020B0604020202020204" pitchFamily="34" charset="0"/>
              <a:buChar char="•"/>
            </a:pPr>
            <a:r>
              <a:rPr lang="en-CA" altLang="en-US" dirty="0">
                <a:latin typeface="Arial" panose="020B0604020202020204" pitchFamily="34" charset="0"/>
              </a:rPr>
              <a:t>a</a:t>
            </a:r>
            <a:r>
              <a:rPr lang="en-CA" altLang="en-US" dirty="0" smtClean="0">
                <a:latin typeface="Arial" panose="020B0604020202020204" pitchFamily="34" charset="0"/>
              </a:rPr>
              <a:t>re biased against evidence disconfirming their current interpretation</a:t>
            </a:r>
          </a:p>
          <a:p>
            <a:pPr marL="1200150" lvl="1" indent="-457200">
              <a:lnSpc>
                <a:spcPct val="150000"/>
              </a:lnSpc>
              <a:spcBef>
                <a:spcPct val="0"/>
              </a:spcBef>
              <a:buFont typeface="Arial" panose="020B0604020202020204" pitchFamily="34" charset="0"/>
              <a:buChar char="•"/>
            </a:pPr>
            <a:endParaRPr lang="en-CA" altLang="en-US" dirty="0" smtClean="0">
              <a:latin typeface="Arial" panose="020B0604020202020204" pitchFamily="34" charset="0"/>
            </a:endParaRPr>
          </a:p>
          <a:p>
            <a:pPr marL="1200150" lvl="1" indent="-457200">
              <a:lnSpc>
                <a:spcPct val="150000"/>
              </a:lnSpc>
              <a:spcBef>
                <a:spcPct val="0"/>
              </a:spcBef>
              <a:buFont typeface="Arial" panose="020B0604020202020204" pitchFamily="34" charset="0"/>
              <a:buChar char="•"/>
            </a:pPr>
            <a:r>
              <a:rPr lang="en-CA" altLang="en-US" dirty="0" smtClean="0">
                <a:latin typeface="Arial" panose="020B0604020202020204" pitchFamily="34" charset="0"/>
              </a:rPr>
              <a:t>jump to conclusions without gathering sufficient evidence</a:t>
            </a:r>
          </a:p>
        </p:txBody>
      </p:sp>
      <p:sp>
        <p:nvSpPr>
          <p:cNvPr id="3" name="TextBox 1"/>
          <p:cNvSpPr txBox="1">
            <a:spLocks noChangeArrowheads="1"/>
          </p:cNvSpPr>
          <p:nvPr/>
        </p:nvSpPr>
        <p:spPr bwMode="auto">
          <a:xfrm>
            <a:off x="4772582" y="203966"/>
            <a:ext cx="26468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Background</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29119442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69"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3</a:t>
            </a:r>
            <a:endParaRPr lang="en-US" altLang="en-US" sz="3600" dirty="0">
              <a:solidFill>
                <a:schemeClr val="bg1"/>
              </a:solidFill>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0" y="1832420"/>
            <a:ext cx="5424904" cy="3448441"/>
          </a:xfrm>
          <a:prstGeom prst="rect">
            <a:avLst/>
          </a:prstGeom>
        </p:spPr>
      </p:pic>
      <p:grpSp>
        <p:nvGrpSpPr>
          <p:cNvPr id="4" name="Group 3"/>
          <p:cNvGrpSpPr/>
          <p:nvPr/>
        </p:nvGrpSpPr>
        <p:grpSpPr>
          <a:xfrm>
            <a:off x="1371332" y="5231034"/>
            <a:ext cx="2753951" cy="1596655"/>
            <a:chOff x="1371332" y="3961034"/>
            <a:chExt cx="2753951" cy="1596655"/>
          </a:xfrm>
        </p:grpSpPr>
        <p:sp>
          <p:nvSpPr>
            <p:cNvPr id="6" name="Left Brace 5"/>
            <p:cNvSpPr/>
            <p:nvPr/>
          </p:nvSpPr>
          <p:spPr>
            <a:xfrm rot="16200000">
              <a:off x="3349173"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1939076" y="3452514"/>
              <a:ext cx="194198" cy="121123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3496" y="4235902"/>
              <a:ext cx="1321787" cy="13217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332" y="4345016"/>
              <a:ext cx="1331305" cy="1182694"/>
            </a:xfrm>
            <a:prstGeom prst="rect">
              <a:avLst/>
            </a:prstGeom>
          </p:spPr>
        </p:pic>
      </p:gr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15" name="TextBox 14"/>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6" name="TextBox 15"/>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689" y="3265557"/>
            <a:ext cx="2362530" cy="2086266"/>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11291" y="3130037"/>
            <a:ext cx="2198095" cy="2198095"/>
          </a:xfrm>
          <a:prstGeom prst="rect">
            <a:avLst/>
          </a:prstGeom>
        </p:spPr>
      </p:pic>
      <p:sp>
        <p:nvSpPr>
          <p:cNvPr id="19" name="TextBox 18"/>
          <p:cNvSpPr txBox="1"/>
          <p:nvPr/>
        </p:nvSpPr>
        <p:spPr>
          <a:xfrm>
            <a:off x="4692673" y="2191087"/>
            <a:ext cx="2040495" cy="1323439"/>
          </a:xfrm>
          <a:prstGeom prst="rect">
            <a:avLst/>
          </a:prstGeom>
          <a:noFill/>
          <a:ln>
            <a:solidFill>
              <a:schemeClr val="tx1"/>
            </a:solidFill>
          </a:ln>
        </p:spPr>
        <p:txBody>
          <a:bodyPr wrap="square" rtlCol="0">
            <a:spAutoFit/>
          </a:bodyPr>
          <a:lstStyle/>
          <a:p>
            <a:r>
              <a:rPr lang="en-US" sz="2000" dirty="0">
                <a:latin typeface="Arial" panose="020B0604020202020204" pitchFamily="34" charset="0"/>
                <a:cs typeface="Arial" panose="020B0604020202020204" pitchFamily="34" charset="0"/>
              </a:rPr>
              <a:t>f</a:t>
            </a:r>
            <a:r>
              <a:rPr lang="en-US" sz="2000" dirty="0" smtClean="0">
                <a:latin typeface="Arial" panose="020B0604020202020204" pitchFamily="34" charset="0"/>
                <a:cs typeface="Arial" panose="020B0604020202020204" pitchFamily="34" charset="0"/>
              </a:rPr>
              <a:t>rontal and parietal decreases in beta power</a:t>
            </a:r>
            <a:endParaRPr lang="en-US" sz="2000" dirty="0">
              <a:latin typeface="Arial" panose="020B0604020202020204" pitchFamily="34" charset="0"/>
              <a:cs typeface="Arial" panose="020B0604020202020204" pitchFamily="34" charset="0"/>
            </a:endParaRPr>
          </a:p>
        </p:txBody>
      </p:sp>
      <p:cxnSp>
        <p:nvCxnSpPr>
          <p:cNvPr id="23" name="Straight Arrow Connector 22"/>
          <p:cNvCxnSpPr/>
          <p:nvPr/>
        </p:nvCxnSpPr>
        <p:spPr>
          <a:xfrm>
            <a:off x="6822668" y="2791146"/>
            <a:ext cx="502923" cy="5962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845984" y="2892676"/>
            <a:ext cx="757189" cy="1479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277470" y="2727159"/>
            <a:ext cx="2416091" cy="369332"/>
          </a:xfrm>
          <a:prstGeom prst="rect">
            <a:avLst/>
          </a:prstGeom>
          <a:noFill/>
        </p:spPr>
        <p:txBody>
          <a:bodyPr wrap="square" rtlCol="0">
            <a:spAutoFit/>
          </a:bodyPr>
          <a:lstStyle/>
          <a:p>
            <a:r>
              <a:rPr lang="en-CA" b="1" dirty="0" smtClean="0">
                <a:latin typeface="Arial" panose="020B0604020202020204" pitchFamily="34" charset="0"/>
                <a:cs typeface="Arial" panose="020B0604020202020204" pitchFamily="34" charset="0"/>
              </a:rPr>
              <a:t>beta</a:t>
            </a:r>
            <a:r>
              <a:rPr lang="en-CA" dirty="0" smtClean="0">
                <a:latin typeface="Arial" panose="020B0604020202020204" pitchFamily="34" charset="0"/>
                <a:cs typeface="Arial" panose="020B0604020202020204" pitchFamily="34" charset="0"/>
              </a:rPr>
              <a:t> (~21 Hz) power</a:t>
            </a:r>
          </a:p>
        </p:txBody>
      </p:sp>
    </p:spTree>
    <p:extLst>
      <p:ext uri="{BB962C8B-B14F-4D97-AF65-F5344CB8AC3E}">
        <p14:creationId xmlns:p14="http://schemas.microsoft.com/office/powerpoint/2010/main" val="3926773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1733269" y="203966"/>
            <a:ext cx="8725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MEG-fMRI-CPCA: Principal </a:t>
            </a:r>
            <a:r>
              <a:rPr lang="en-CA" altLang="en-US" sz="3600" dirty="0">
                <a:solidFill>
                  <a:schemeClr val="bg1"/>
                </a:solidFill>
                <a:latin typeface="Arial" panose="020B0604020202020204" pitchFamily="34" charset="0"/>
              </a:rPr>
              <a:t>Component 3</a:t>
            </a:r>
            <a:endParaRPr lang="en-US" altLang="en-US" sz="3600" dirty="0">
              <a:solidFill>
                <a:schemeClr val="bg1"/>
              </a:solidFill>
              <a:latin typeface="Arial" panose="020B0604020202020204" pitchFamily="34" charset="0"/>
            </a:endParaRPr>
          </a:p>
        </p:txBody>
      </p:sp>
      <p:sp>
        <p:nvSpPr>
          <p:cNvPr id="12" name="TextBox 11"/>
          <p:cNvSpPr txBox="1"/>
          <p:nvPr/>
        </p:nvSpPr>
        <p:spPr>
          <a:xfrm rot="16200000">
            <a:off x="-650628" y="3254405"/>
            <a:ext cx="2811480" cy="461665"/>
          </a:xfrm>
          <a:prstGeom prst="rect">
            <a:avLst/>
          </a:prstGeom>
          <a:solidFill>
            <a:schemeClr val="bg1"/>
          </a:solidFill>
        </p:spPr>
        <p:txBody>
          <a:bodyPr wrap="square" rtlCol="0">
            <a:spAutoFit/>
          </a:bodyPr>
          <a:lstStyle/>
          <a:p>
            <a:pPr algn="ctr"/>
            <a:r>
              <a:rPr lang="en-CA" sz="2400" dirty="0" smtClean="0">
                <a:latin typeface="Arial" panose="020B0604020202020204" pitchFamily="34" charset="0"/>
                <a:cs typeface="Arial" panose="020B0604020202020204" pitchFamily="34" charset="0"/>
              </a:rPr>
              <a:t>Component Scores</a:t>
            </a:r>
            <a:endParaRPr lang="en-CA" sz="2400" dirty="0">
              <a:latin typeface="Arial" panose="020B0604020202020204" pitchFamily="34" charset="0"/>
              <a:cs typeface="Arial" panose="020B0604020202020204" pitchFamily="34" charset="0"/>
            </a:endParaRPr>
          </a:p>
        </p:txBody>
      </p:sp>
      <p:sp>
        <p:nvSpPr>
          <p:cNvPr id="13" name="Rectangle 12"/>
          <p:cNvSpPr>
            <a:spLocks noChangeArrowheads="1"/>
          </p:cNvSpPr>
          <p:nvPr/>
        </p:nvSpPr>
        <p:spPr bwMode="auto">
          <a:xfrm>
            <a:off x="8252782" y="6221897"/>
            <a:ext cx="3812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3600" b="1">
                <a:solidFill>
                  <a:schemeClr val="tx1"/>
                </a:solidFill>
                <a:latin typeface="Times New Roman" panose="02020603050405020304" pitchFamily="18" charset="0"/>
              </a:defRPr>
            </a:lvl1pPr>
            <a:lvl2pPr marL="742950" indent="-285750" eaLnBrk="0" hangingPunct="0">
              <a:defRPr sz="3600" b="1">
                <a:solidFill>
                  <a:schemeClr val="tx1"/>
                </a:solidFill>
                <a:latin typeface="Times New Roman" panose="02020603050405020304" pitchFamily="18" charset="0"/>
              </a:defRPr>
            </a:lvl2pPr>
            <a:lvl3pPr marL="1143000" indent="-228600" eaLnBrk="0" hangingPunct="0">
              <a:defRPr sz="3600" b="1">
                <a:solidFill>
                  <a:schemeClr val="tx1"/>
                </a:solidFill>
                <a:latin typeface="Times New Roman" panose="02020603050405020304" pitchFamily="18" charset="0"/>
              </a:defRPr>
            </a:lvl3pPr>
            <a:lvl4pPr marL="1600200" indent="-228600" eaLnBrk="0" hangingPunct="0">
              <a:defRPr sz="3600" b="1">
                <a:solidFill>
                  <a:schemeClr val="tx1"/>
                </a:solidFill>
                <a:latin typeface="Times New Roman" panose="02020603050405020304" pitchFamily="18" charset="0"/>
              </a:defRPr>
            </a:lvl4pPr>
            <a:lvl5pPr marL="2057400" indent="-228600" eaLnBrk="0" hangingPunct="0">
              <a:defRPr sz="36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b="1">
                <a:solidFill>
                  <a:schemeClr val="tx1"/>
                </a:solidFill>
                <a:latin typeface="Times New Roman" panose="02020603050405020304" pitchFamily="18" charset="0"/>
              </a:defRPr>
            </a:lvl9pPr>
          </a:lstStyle>
          <a:p>
            <a:r>
              <a:rPr lang="en-CA" altLang="en-US" sz="1400" b="0" dirty="0" smtClean="0">
                <a:latin typeface="Arial" panose="020B0604020202020204" pitchFamily="34" charset="0"/>
              </a:rPr>
              <a:t>Whitman, </a:t>
            </a:r>
            <a:r>
              <a:rPr lang="en-CA" altLang="en-US" sz="1400" b="0" dirty="0" err="1" smtClean="0">
                <a:latin typeface="Arial" panose="020B0604020202020204" pitchFamily="34" charset="0"/>
              </a:rPr>
              <a:t>Takane</a:t>
            </a:r>
            <a:r>
              <a:rPr lang="en-CA" altLang="en-US" sz="1400" b="0" dirty="0" smtClean="0">
                <a:latin typeface="Arial" panose="020B0604020202020204" pitchFamily="34" charset="0"/>
              </a:rPr>
              <a:t>, Cheung, </a:t>
            </a:r>
            <a:r>
              <a:rPr lang="en-CA" altLang="en-US" sz="1400" b="0" dirty="0" err="1" smtClean="0">
                <a:latin typeface="Arial" panose="020B0604020202020204" pitchFamily="34" charset="0"/>
              </a:rPr>
              <a:t>Moiseev</a:t>
            </a:r>
            <a:r>
              <a:rPr lang="en-CA" altLang="en-US" sz="1400" b="0" dirty="0" smtClean="0">
                <a:latin typeface="Arial" panose="020B0604020202020204" pitchFamily="34" charset="0"/>
              </a:rPr>
              <a:t>, </a:t>
            </a:r>
            <a:r>
              <a:rPr lang="en-CA" altLang="en-US" sz="1400" b="0" dirty="0" err="1" smtClean="0">
                <a:latin typeface="Arial" panose="020B0604020202020204" pitchFamily="34" charset="0"/>
              </a:rPr>
              <a:t>Ribary</a:t>
            </a:r>
            <a:r>
              <a:rPr lang="en-CA" altLang="en-US" sz="1400" b="0" dirty="0" smtClean="0">
                <a:latin typeface="Arial" panose="020B0604020202020204" pitchFamily="34" charset="0"/>
              </a:rPr>
              <a:t>, Ward &amp; </a:t>
            </a:r>
            <a:r>
              <a:rPr lang="en-CA" altLang="en-US" sz="1400" b="0" dirty="0">
                <a:latin typeface="Arial" panose="020B0604020202020204" pitchFamily="34" charset="0"/>
              </a:rPr>
              <a:t>Woodward (</a:t>
            </a:r>
            <a:r>
              <a:rPr lang="en-CA" altLang="en-US" sz="1400" b="0" dirty="0" smtClean="0">
                <a:latin typeface="Arial" panose="020B0604020202020204" pitchFamily="34" charset="0"/>
              </a:rPr>
              <a:t>2016). </a:t>
            </a:r>
            <a:r>
              <a:rPr lang="en-CA" altLang="en-US" sz="1400" b="0" i="1" dirty="0" err="1" smtClean="0">
                <a:latin typeface="Arial" panose="020B0604020202020204" pitchFamily="34" charset="0"/>
              </a:rPr>
              <a:t>NeuroImage</a:t>
            </a:r>
            <a:endParaRPr lang="en-CA" altLang="en-US" sz="1400" b="0" i="1" dirty="0">
              <a:latin typeface="Arial" panose="020B0604020202020204" pitchFamily="34" charset="0"/>
            </a:endParaRPr>
          </a:p>
        </p:txBody>
      </p:sp>
      <p:sp>
        <p:nvSpPr>
          <p:cNvPr id="2" name="TextBox 1"/>
          <p:cNvSpPr txBox="1"/>
          <p:nvPr/>
        </p:nvSpPr>
        <p:spPr>
          <a:xfrm>
            <a:off x="1987014" y="1324809"/>
            <a:ext cx="37179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Multimodal MEG-fMRI Analysis</a:t>
            </a:r>
          </a:p>
        </p:txBody>
      </p:sp>
      <p:sp>
        <p:nvSpPr>
          <p:cNvPr id="15" name="TextBox 14"/>
          <p:cNvSpPr txBox="1"/>
          <p:nvPr/>
        </p:nvSpPr>
        <p:spPr>
          <a:xfrm>
            <a:off x="7988342" y="1283023"/>
            <a:ext cx="293727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Unimodal MEG </a:t>
            </a:r>
            <a:r>
              <a:rPr lang="en-US" sz="2000" dirty="0">
                <a:latin typeface="Arial" panose="020B0604020202020204" pitchFamily="34" charset="0"/>
                <a:cs typeface="Arial" panose="020B0604020202020204" pitchFamily="34" charset="0"/>
              </a:rPr>
              <a:t>Analysis</a:t>
            </a:r>
          </a:p>
        </p:txBody>
      </p:sp>
      <p:pic>
        <p:nvPicPr>
          <p:cNvPr id="21" name="Picture 20"/>
          <p:cNvPicPr>
            <a:picLocks noChangeAspect="1"/>
          </p:cNvPicPr>
          <p:nvPr/>
        </p:nvPicPr>
        <p:blipFill rotWithShape="1">
          <a:blip r:embed="rId3"/>
          <a:srcRect l="26140" r="974"/>
          <a:stretch/>
        </p:blipFill>
        <p:spPr>
          <a:xfrm>
            <a:off x="985944" y="1983803"/>
            <a:ext cx="5212080" cy="3785944"/>
          </a:xfrm>
          <a:prstGeom prst="rect">
            <a:avLst/>
          </a:prstGeom>
        </p:spPr>
      </p:pic>
      <p:pic>
        <p:nvPicPr>
          <p:cNvPr id="22" name="Picture 21"/>
          <p:cNvPicPr>
            <a:picLocks noChangeAspect="1"/>
          </p:cNvPicPr>
          <p:nvPr/>
        </p:nvPicPr>
        <p:blipFill rotWithShape="1">
          <a:blip r:embed="rId4"/>
          <a:srcRect l="24638" r="1201"/>
          <a:stretch/>
        </p:blipFill>
        <p:spPr>
          <a:xfrm>
            <a:off x="6421120" y="1983803"/>
            <a:ext cx="5303520" cy="3785944"/>
          </a:xfrm>
          <a:prstGeom prst="rect">
            <a:avLst/>
          </a:prstGeom>
        </p:spPr>
      </p:pic>
    </p:spTree>
    <p:extLst>
      <p:ext uri="{BB962C8B-B14F-4D97-AF65-F5344CB8AC3E}">
        <p14:creationId xmlns:p14="http://schemas.microsoft.com/office/powerpoint/2010/main" val="3123991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TextBox 4"/>
          <p:cNvSpPr txBox="1">
            <a:spLocks noChangeArrowheads="1"/>
          </p:cNvSpPr>
          <p:nvPr/>
        </p:nvSpPr>
        <p:spPr bwMode="auto">
          <a:xfrm>
            <a:off x="3579927" y="176635"/>
            <a:ext cx="5032147" cy="707886"/>
          </a:xfrm>
          <a:prstGeom prst="rect">
            <a:avLst/>
          </a:prstGeom>
          <a:solidFill>
            <a:schemeClr val="accent5">
              <a:lumMod val="50000"/>
            </a:schemeClr>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4000" dirty="0" smtClean="0">
                <a:solidFill>
                  <a:schemeClr val="bg1"/>
                </a:solidFill>
                <a:latin typeface="Arial" panose="020B0604020202020204" pitchFamily="34" charset="0"/>
              </a:rPr>
              <a:t>Summary of Findings</a:t>
            </a:r>
            <a:endParaRPr lang="en-US" altLang="en-US" sz="4000" dirty="0">
              <a:solidFill>
                <a:schemeClr val="bg1"/>
              </a:solidFill>
              <a:latin typeface="Arial" panose="020B0604020202020204" pitchFamily="34" charset="0"/>
            </a:endParaRPr>
          </a:p>
        </p:txBody>
      </p:sp>
      <p:sp>
        <p:nvSpPr>
          <p:cNvPr id="12" name="TextBox 1"/>
          <p:cNvSpPr txBox="1">
            <a:spLocks noChangeArrowheads="1"/>
          </p:cNvSpPr>
          <p:nvPr/>
        </p:nvSpPr>
        <p:spPr bwMode="auto">
          <a:xfrm>
            <a:off x="700040" y="1434376"/>
            <a:ext cx="1079192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CA" altLang="en-US" sz="2400" dirty="0" smtClean="0">
                <a:latin typeface="Arial" panose="020B0604020202020204" pitchFamily="34" charset="0"/>
              </a:rPr>
              <a:t>Multimodal Analysis</a:t>
            </a:r>
          </a:p>
          <a:p>
            <a:pPr>
              <a:spcBef>
                <a:spcPct val="0"/>
              </a:spcBef>
              <a:buNone/>
            </a:pPr>
            <a:endParaRPr lang="en-CA" altLang="en-US" sz="2400" dirty="0" smtClean="0">
              <a:latin typeface="Arial" panose="020B0604020202020204" pitchFamily="34" charset="0"/>
            </a:endParaRPr>
          </a:p>
          <a:p>
            <a:pPr marL="1085850" lvl="1" indent="-342900">
              <a:spcBef>
                <a:spcPct val="0"/>
              </a:spcBef>
              <a:buFont typeface="Arial" panose="020B0604020202020204" pitchFamily="34" charset="0"/>
              <a:buChar char="•"/>
            </a:pPr>
            <a:r>
              <a:rPr lang="en-CA" altLang="en-US" sz="2400" dirty="0" smtClean="0">
                <a:latin typeface="Arial" panose="020B0604020202020204" pitchFamily="34" charset="0"/>
              </a:rPr>
              <a:t>When we constrain the MEG networks to those predictable from the spatial patterns of the fMRI networks, we get the same three principal components.</a:t>
            </a:r>
          </a:p>
          <a:p>
            <a:pPr marL="1085850" lvl="1" indent="-342900">
              <a:spcBef>
                <a:spcPct val="0"/>
              </a:spcBef>
              <a:buFont typeface="Arial" panose="020B0604020202020204" pitchFamily="34" charset="0"/>
              <a:buChar char="•"/>
            </a:pPr>
            <a:endParaRPr lang="en-CA" altLang="en-US" sz="2400" dirty="0" smtClean="0">
              <a:latin typeface="Arial" panose="020B0604020202020204" pitchFamily="34" charset="0"/>
            </a:endParaRPr>
          </a:p>
          <a:p>
            <a:pPr marL="1943100" lvl="3" indent="-342900">
              <a:spcBef>
                <a:spcPct val="0"/>
              </a:spcBef>
              <a:buFont typeface="Wingdings" panose="05000000000000000000" pitchFamily="2" charset="2"/>
              <a:buChar char="Ø"/>
            </a:pPr>
            <a:r>
              <a:rPr lang="en-CA" altLang="en-US" sz="2400" dirty="0" smtClean="0">
                <a:latin typeface="Arial" panose="020B0604020202020204" pitchFamily="34" charset="0"/>
              </a:rPr>
              <a:t>confirms source localization performed by </a:t>
            </a:r>
            <a:r>
              <a:rPr lang="en-CA" altLang="en-US" sz="2400" dirty="0" err="1" smtClean="0">
                <a:latin typeface="Arial" panose="020B0604020202020204" pitchFamily="34" charset="0"/>
              </a:rPr>
              <a:t>beamformer</a:t>
            </a:r>
            <a:r>
              <a:rPr lang="en-CA" altLang="en-US" sz="2400" dirty="0" smtClean="0">
                <a:latin typeface="Arial" panose="020B0604020202020204" pitchFamily="34" charset="0"/>
              </a:rPr>
              <a:t> algorithm</a:t>
            </a:r>
          </a:p>
          <a:p>
            <a:pPr marL="1085850" lvl="1" indent="-342900">
              <a:spcBef>
                <a:spcPct val="0"/>
              </a:spcBef>
              <a:buFont typeface="Arial" panose="020B0604020202020204" pitchFamily="34" charset="0"/>
              <a:buChar char="•"/>
            </a:pPr>
            <a:endParaRPr lang="en-CA" altLang="en-US" sz="2400" dirty="0">
              <a:latin typeface="Arial" panose="020B0604020202020204" pitchFamily="34" charset="0"/>
            </a:endParaRPr>
          </a:p>
        </p:txBody>
      </p:sp>
    </p:spTree>
    <p:extLst>
      <p:ext uri="{BB962C8B-B14F-4D97-AF65-F5344CB8AC3E}">
        <p14:creationId xmlns:p14="http://schemas.microsoft.com/office/powerpoint/2010/main" val="10648107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TextBox 4"/>
          <p:cNvSpPr txBox="1">
            <a:spLocks noChangeArrowheads="1"/>
          </p:cNvSpPr>
          <p:nvPr/>
        </p:nvSpPr>
        <p:spPr bwMode="auto">
          <a:xfrm>
            <a:off x="3579927" y="176635"/>
            <a:ext cx="5032147" cy="707886"/>
          </a:xfrm>
          <a:prstGeom prst="rect">
            <a:avLst/>
          </a:prstGeom>
          <a:solidFill>
            <a:schemeClr val="accent5">
              <a:lumMod val="50000"/>
            </a:schemeClr>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4000" dirty="0" smtClean="0">
                <a:solidFill>
                  <a:schemeClr val="bg1"/>
                </a:solidFill>
                <a:latin typeface="Arial" panose="020B0604020202020204" pitchFamily="34" charset="0"/>
              </a:rPr>
              <a:t>Summary of Findings</a:t>
            </a:r>
            <a:endParaRPr lang="en-US" altLang="en-US" sz="4000" dirty="0">
              <a:solidFill>
                <a:schemeClr val="bg1"/>
              </a:solidFill>
              <a:latin typeface="Arial" panose="020B0604020202020204" pitchFamily="34" charset="0"/>
            </a:endParaRPr>
          </a:p>
        </p:txBody>
      </p:sp>
      <p:sp>
        <p:nvSpPr>
          <p:cNvPr id="12" name="TextBox 1"/>
          <p:cNvSpPr txBox="1">
            <a:spLocks noChangeArrowheads="1"/>
          </p:cNvSpPr>
          <p:nvPr/>
        </p:nvSpPr>
        <p:spPr bwMode="auto">
          <a:xfrm>
            <a:off x="519545" y="1434376"/>
            <a:ext cx="10791921"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CA" altLang="en-US" sz="2400" dirty="0">
                <a:latin typeface="Arial" panose="020B0604020202020204" pitchFamily="34" charset="0"/>
              </a:rPr>
              <a:t>In both fMRI and MEG, we see involvement of the:</a:t>
            </a:r>
          </a:p>
          <a:p>
            <a:pPr>
              <a:spcBef>
                <a:spcPct val="0"/>
              </a:spcBef>
              <a:buNone/>
            </a:pPr>
            <a:endParaRPr lang="en-CA" altLang="en-US" sz="2400" dirty="0">
              <a:latin typeface="Arial" panose="020B0604020202020204" pitchFamily="34" charset="0"/>
            </a:endParaRPr>
          </a:p>
          <a:p>
            <a:pPr marL="1085850" lvl="1" indent="-342900">
              <a:spcBef>
                <a:spcPct val="0"/>
              </a:spcBef>
              <a:buFont typeface="Arial" panose="020B0604020202020204" pitchFamily="34" charset="0"/>
              <a:buChar char="•"/>
            </a:pPr>
            <a:r>
              <a:rPr lang="en-CA" altLang="en-US" sz="2400" dirty="0" err="1">
                <a:latin typeface="Arial" panose="020B0604020202020204" pitchFamily="34" charset="0"/>
              </a:rPr>
              <a:t>Somatomotor</a:t>
            </a:r>
            <a:r>
              <a:rPr lang="en-CA" altLang="en-US" sz="2400" dirty="0">
                <a:latin typeface="Arial" panose="020B0604020202020204" pitchFamily="34" charset="0"/>
              </a:rPr>
              <a:t> Network</a:t>
            </a:r>
          </a:p>
          <a:p>
            <a:pPr marL="1085850" lvl="1" indent="-342900">
              <a:spcBef>
                <a:spcPct val="0"/>
              </a:spcBef>
              <a:buFont typeface="Arial" panose="020B0604020202020204" pitchFamily="34" charset="0"/>
              <a:buChar char="•"/>
            </a:pPr>
            <a:r>
              <a:rPr lang="en-CA" altLang="en-US" sz="2400" dirty="0">
                <a:latin typeface="Arial" panose="020B0604020202020204" pitchFamily="34" charset="0"/>
              </a:rPr>
              <a:t>Visual Network</a:t>
            </a:r>
          </a:p>
          <a:p>
            <a:pPr marL="1085850" lvl="1" indent="-342900">
              <a:spcBef>
                <a:spcPct val="0"/>
              </a:spcBef>
              <a:buFont typeface="Arial" panose="020B0604020202020204" pitchFamily="34" charset="0"/>
              <a:buChar char="•"/>
            </a:pPr>
            <a:r>
              <a:rPr lang="en-CA" altLang="en-US" sz="2400" dirty="0">
                <a:latin typeface="Arial" panose="020B0604020202020204" pitchFamily="34" charset="0"/>
              </a:rPr>
              <a:t>Dorsal Attention Network (DAN) </a:t>
            </a:r>
          </a:p>
          <a:p>
            <a:pPr marL="1085850" lvl="1" indent="-342900">
              <a:spcBef>
                <a:spcPct val="0"/>
              </a:spcBef>
              <a:buFont typeface="Arial" panose="020B0604020202020204" pitchFamily="34" charset="0"/>
              <a:buChar char="•"/>
            </a:pPr>
            <a:r>
              <a:rPr lang="en-CA" altLang="en-US" sz="2400" dirty="0">
                <a:latin typeface="Arial" panose="020B0604020202020204" pitchFamily="34" charset="0"/>
              </a:rPr>
              <a:t>Frontoparietal Network (FPN)</a:t>
            </a:r>
          </a:p>
          <a:p>
            <a:pPr>
              <a:spcBef>
                <a:spcPct val="0"/>
              </a:spcBef>
              <a:buNone/>
            </a:pPr>
            <a:endParaRPr lang="en-CA" altLang="en-US" sz="2400" dirty="0" smtClean="0">
              <a:latin typeface="Arial" panose="020B0604020202020204" pitchFamily="34" charset="0"/>
            </a:endParaRPr>
          </a:p>
          <a:p>
            <a:pPr>
              <a:spcBef>
                <a:spcPct val="0"/>
              </a:spcBef>
              <a:buNone/>
            </a:pPr>
            <a:r>
              <a:rPr lang="en-CA" altLang="en-US" sz="2400" dirty="0" smtClean="0">
                <a:latin typeface="Arial" panose="020B0604020202020204" pitchFamily="34" charset="0"/>
              </a:rPr>
              <a:t>fMRI</a:t>
            </a:r>
          </a:p>
          <a:p>
            <a:pPr marL="1085850" lvl="1" indent="-342900">
              <a:spcBef>
                <a:spcPct val="0"/>
              </a:spcBef>
              <a:buFont typeface="Arial" panose="020B0604020202020204" pitchFamily="34" charset="0"/>
              <a:buChar char="•"/>
            </a:pPr>
            <a:r>
              <a:rPr lang="en-CA" altLang="en-US" sz="2400" dirty="0" smtClean="0">
                <a:latin typeface="Arial" panose="020B0604020202020204" pitchFamily="34" charset="0"/>
              </a:rPr>
              <a:t>stronger network signal in the visual network, DAN &amp; FPN when evidence supports accepting focal hypothesis </a:t>
            </a:r>
          </a:p>
          <a:p>
            <a:pPr>
              <a:spcBef>
                <a:spcPct val="0"/>
              </a:spcBef>
              <a:buNone/>
            </a:pPr>
            <a:endParaRPr lang="en-CA" altLang="en-US" sz="1200" dirty="0">
              <a:latin typeface="Arial" panose="020B0604020202020204" pitchFamily="34" charset="0"/>
            </a:endParaRPr>
          </a:p>
          <a:p>
            <a:pPr>
              <a:spcBef>
                <a:spcPct val="0"/>
              </a:spcBef>
              <a:buNone/>
            </a:pPr>
            <a:r>
              <a:rPr lang="en-CA" altLang="en-US" sz="2400" dirty="0" smtClean="0">
                <a:latin typeface="Arial" panose="020B0604020202020204" pitchFamily="34" charset="0"/>
              </a:rPr>
              <a:t>MEG</a:t>
            </a:r>
          </a:p>
          <a:p>
            <a:pPr marL="1085850" lvl="1" indent="-342900">
              <a:spcBef>
                <a:spcPct val="0"/>
              </a:spcBef>
              <a:buFont typeface="Arial" panose="020B0604020202020204" pitchFamily="34" charset="0"/>
              <a:buChar char="•"/>
            </a:pPr>
            <a:r>
              <a:rPr lang="en-CA" altLang="en-US" sz="2400" dirty="0" smtClean="0">
                <a:latin typeface="Arial" panose="020B0604020202020204" pitchFamily="34" charset="0"/>
              </a:rPr>
              <a:t>stronger signal from the left DLPFC and midline regions late in the trial from a network dominated by beta frequency (~21 Hz) oscillations.</a:t>
            </a:r>
          </a:p>
        </p:txBody>
      </p:sp>
    </p:spTree>
    <p:extLst>
      <p:ext uri="{BB962C8B-B14F-4D97-AF65-F5344CB8AC3E}">
        <p14:creationId xmlns:p14="http://schemas.microsoft.com/office/powerpoint/2010/main" val="2097756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4" name="TextBox 4"/>
          <p:cNvSpPr txBox="1">
            <a:spLocks noChangeArrowheads="1"/>
          </p:cNvSpPr>
          <p:nvPr/>
        </p:nvSpPr>
        <p:spPr bwMode="auto">
          <a:xfrm>
            <a:off x="2111576" y="176635"/>
            <a:ext cx="7968848" cy="707886"/>
          </a:xfrm>
          <a:prstGeom prst="rect">
            <a:avLst/>
          </a:prstGeom>
          <a:solidFill>
            <a:schemeClr val="accent5">
              <a:lumMod val="50000"/>
            </a:schemeClr>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4000" dirty="0" smtClean="0">
                <a:solidFill>
                  <a:schemeClr val="bg1"/>
                </a:solidFill>
                <a:latin typeface="Arial" panose="020B0604020202020204" pitchFamily="34" charset="0"/>
              </a:rPr>
              <a:t>General Discussion &amp; Implications</a:t>
            </a:r>
            <a:endParaRPr lang="en-US" altLang="en-US" sz="4000" dirty="0">
              <a:solidFill>
                <a:schemeClr val="bg1"/>
              </a:solidFill>
              <a:latin typeface="Arial" panose="020B0604020202020204" pitchFamily="34" charset="0"/>
            </a:endParaRPr>
          </a:p>
        </p:txBody>
      </p:sp>
      <p:sp>
        <p:nvSpPr>
          <p:cNvPr id="12" name="TextBox 1"/>
          <p:cNvSpPr txBox="1">
            <a:spLocks noChangeArrowheads="1"/>
          </p:cNvSpPr>
          <p:nvPr/>
        </p:nvSpPr>
        <p:spPr bwMode="auto">
          <a:xfrm>
            <a:off x="954040" y="1561376"/>
            <a:ext cx="101330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CA" altLang="en-US" sz="2000" dirty="0" smtClean="0">
                <a:latin typeface="Arial" panose="020B0604020202020204" pitchFamily="34" charset="0"/>
              </a:rPr>
              <a:t>Cognitive Neuroscience Methods</a:t>
            </a:r>
          </a:p>
          <a:p>
            <a:pPr>
              <a:spcBef>
                <a:spcPct val="0"/>
              </a:spcBef>
              <a:buNone/>
            </a:pPr>
            <a:endParaRPr lang="en-CA" altLang="en-US" sz="1000" dirty="0" smtClean="0">
              <a:latin typeface="Arial" panose="020B0604020202020204" pitchFamily="34" charset="0"/>
            </a:endParaRPr>
          </a:p>
          <a:p>
            <a:pPr lvl="1" indent="0">
              <a:spcBef>
                <a:spcPct val="0"/>
              </a:spcBef>
              <a:buNone/>
            </a:pPr>
            <a:r>
              <a:rPr lang="en-CA" altLang="en-US" sz="2000" dirty="0" smtClean="0">
                <a:latin typeface="Arial" panose="020B0604020202020204" pitchFamily="34" charset="0"/>
              </a:rPr>
              <a:t>For identifying distinct networks which may underlie distinct cognitive functions, distinguishing between different frequencies of oscillations may be as important as gaining high spatial and temporal resolution -  perhaps even more important.</a:t>
            </a:r>
          </a:p>
        </p:txBody>
      </p:sp>
      <p:sp>
        <p:nvSpPr>
          <p:cNvPr id="5" name="TextBox 1"/>
          <p:cNvSpPr txBox="1">
            <a:spLocks noChangeArrowheads="1"/>
          </p:cNvSpPr>
          <p:nvPr/>
        </p:nvSpPr>
        <p:spPr bwMode="auto">
          <a:xfrm>
            <a:off x="954040" y="3300183"/>
            <a:ext cx="101330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CA" altLang="en-US" sz="2000" dirty="0" smtClean="0">
                <a:latin typeface="Arial" panose="020B0604020202020204" pitchFamily="34" charset="0"/>
              </a:rPr>
              <a:t>Hypothesis Judgment &amp; Evidence Integration</a:t>
            </a:r>
          </a:p>
          <a:p>
            <a:pPr>
              <a:spcBef>
                <a:spcPct val="0"/>
              </a:spcBef>
              <a:buNone/>
            </a:pPr>
            <a:endParaRPr lang="en-CA" altLang="en-US" sz="1000" dirty="0" smtClean="0">
              <a:latin typeface="Arial" panose="020B0604020202020204" pitchFamily="34" charset="0"/>
            </a:endParaRPr>
          </a:p>
          <a:p>
            <a:pPr lvl="1" indent="0">
              <a:spcBef>
                <a:spcPct val="0"/>
              </a:spcBef>
              <a:buNone/>
            </a:pPr>
            <a:r>
              <a:rPr lang="en-CA" altLang="en-US" sz="2000" dirty="0" smtClean="0">
                <a:latin typeface="Arial" panose="020B0604020202020204" pitchFamily="34" charset="0"/>
              </a:rPr>
              <a:t>Could stronger activity in functionally connected networks in response to evidence-hypothesis matches also underlie other biases in hypothesis judgment, such as confirmation bias?</a:t>
            </a:r>
          </a:p>
        </p:txBody>
      </p:sp>
      <p:sp>
        <p:nvSpPr>
          <p:cNvPr id="6" name="TextBox 1"/>
          <p:cNvSpPr txBox="1">
            <a:spLocks noChangeArrowheads="1"/>
          </p:cNvSpPr>
          <p:nvPr/>
        </p:nvSpPr>
        <p:spPr bwMode="auto">
          <a:xfrm>
            <a:off x="954041" y="5038990"/>
            <a:ext cx="101330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CA" altLang="en-US" sz="2000" dirty="0" smtClean="0">
                <a:latin typeface="Arial" panose="020B0604020202020204" pitchFamily="34" charset="0"/>
              </a:rPr>
              <a:t>Delusions in Schizophrenia</a:t>
            </a:r>
          </a:p>
          <a:p>
            <a:pPr>
              <a:spcBef>
                <a:spcPct val="0"/>
              </a:spcBef>
              <a:buNone/>
            </a:pPr>
            <a:endParaRPr lang="en-CA" altLang="en-US" sz="1000" dirty="0" smtClean="0">
              <a:latin typeface="Arial" panose="020B0604020202020204" pitchFamily="34" charset="0"/>
            </a:endParaRPr>
          </a:p>
          <a:p>
            <a:pPr lvl="1" indent="0">
              <a:spcBef>
                <a:spcPct val="0"/>
              </a:spcBef>
              <a:buNone/>
            </a:pPr>
            <a:r>
              <a:rPr lang="en-CA" altLang="en-US" sz="2000" dirty="0" smtClean="0">
                <a:latin typeface="Arial" panose="020B0604020202020204" pitchFamily="34" charset="0"/>
              </a:rPr>
              <a:t>Would we expect stronger signals from these networks in delusional schizophrenia patients, who find evidence-hypothesis matches </a:t>
            </a:r>
            <a:r>
              <a:rPr lang="en-CA" altLang="en-US" sz="2000" dirty="0" err="1" smtClean="0">
                <a:latin typeface="Arial" panose="020B0604020202020204" pitchFamily="34" charset="0"/>
              </a:rPr>
              <a:t>hypersalient</a:t>
            </a:r>
            <a:r>
              <a:rPr lang="en-CA" altLang="en-US" sz="2000" dirty="0" smtClean="0">
                <a:latin typeface="Arial" panose="020B0604020202020204" pitchFamily="34" charset="0"/>
              </a:rPr>
              <a:t>?</a:t>
            </a:r>
          </a:p>
        </p:txBody>
      </p:sp>
    </p:spTree>
    <p:extLst>
      <p:ext uri="{BB962C8B-B14F-4D97-AF65-F5344CB8AC3E}">
        <p14:creationId xmlns:p14="http://schemas.microsoft.com/office/powerpoint/2010/main" val="188863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77743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7" name="TextBox 14"/>
          <p:cNvSpPr txBox="1">
            <a:spLocks noChangeArrowheads="1"/>
          </p:cNvSpPr>
          <p:nvPr/>
        </p:nvSpPr>
        <p:spPr bwMode="auto">
          <a:xfrm>
            <a:off x="443344" y="923488"/>
            <a:ext cx="11222183"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200"/>
              </a:spcAft>
              <a:buFontTx/>
              <a:buNone/>
            </a:pPr>
            <a:r>
              <a:rPr lang="en-CA" altLang="en-US" sz="1800" u="sng" dirty="0" smtClean="0">
                <a:latin typeface="Arial" panose="020B0604020202020204" pitchFamily="34" charset="0"/>
              </a:rPr>
              <a:t>Postdoctoral Supervisor</a:t>
            </a:r>
            <a:r>
              <a:rPr lang="en-CA" altLang="en-US" sz="1800" dirty="0" smtClean="0">
                <a:latin typeface="Arial" panose="020B0604020202020204" pitchFamily="34" charset="0"/>
              </a:rPr>
              <a:t>: Rebecca Todd</a:t>
            </a:r>
            <a:endParaRPr lang="en-CA" altLang="en-US" sz="1800" u="sng" dirty="0" smtClean="0">
              <a:latin typeface="Arial" panose="020B0604020202020204" pitchFamily="34" charset="0"/>
            </a:endParaRPr>
          </a:p>
          <a:p>
            <a:pPr>
              <a:spcBef>
                <a:spcPct val="0"/>
              </a:spcBef>
              <a:spcAft>
                <a:spcPts val="1200"/>
              </a:spcAft>
              <a:buNone/>
            </a:pPr>
            <a:r>
              <a:rPr lang="en-CA" altLang="en-US" sz="1800" u="sng" dirty="0" smtClean="0">
                <a:latin typeface="Arial" panose="020B0604020202020204" pitchFamily="34" charset="0"/>
              </a:rPr>
              <a:t>Doctoral </a:t>
            </a:r>
            <a:r>
              <a:rPr lang="en-CA" altLang="en-US" sz="1800" u="sng" dirty="0">
                <a:latin typeface="Arial" panose="020B0604020202020204" pitchFamily="34" charset="0"/>
              </a:rPr>
              <a:t>Supervisor</a:t>
            </a:r>
            <a:r>
              <a:rPr lang="en-CA" altLang="en-US" sz="1800" dirty="0">
                <a:latin typeface="Arial" panose="020B0604020202020204" pitchFamily="34" charset="0"/>
              </a:rPr>
              <a:t>: Todd Woodward </a:t>
            </a:r>
            <a:endParaRPr lang="en-CA" altLang="en-US" sz="1800" u="sng" dirty="0">
              <a:latin typeface="Arial" panose="020B0604020202020204" pitchFamily="34" charset="0"/>
            </a:endParaRPr>
          </a:p>
          <a:p>
            <a:pPr eaLnBrk="1" hangingPunct="1">
              <a:spcBef>
                <a:spcPct val="0"/>
              </a:spcBef>
              <a:spcAft>
                <a:spcPts val="1200"/>
              </a:spcAft>
              <a:buFontTx/>
              <a:buNone/>
            </a:pPr>
            <a:r>
              <a:rPr lang="en-CA" altLang="en-US" sz="1800" u="sng" dirty="0" smtClean="0">
                <a:latin typeface="Arial" panose="020B0604020202020204" pitchFamily="34" charset="0"/>
              </a:rPr>
              <a:t>Current Collaborators &amp; Supervisory </a:t>
            </a:r>
            <a:r>
              <a:rPr lang="en-CA" altLang="en-US" sz="1800" u="sng" dirty="0">
                <a:latin typeface="Arial" panose="020B0604020202020204" pitchFamily="34" charset="0"/>
              </a:rPr>
              <a:t>&amp; Comp Exam Committee Members</a:t>
            </a:r>
            <a:r>
              <a:rPr lang="en-CA" altLang="en-US" sz="1800" dirty="0">
                <a:latin typeface="Arial" panose="020B0604020202020204" pitchFamily="34" charset="0"/>
              </a:rPr>
              <a:t>: Jason Barton, Todd Handy, Elton Ngan, Lawrence Ward, Jeremy </a:t>
            </a:r>
            <a:r>
              <a:rPr lang="en-CA" altLang="en-US" sz="1800" dirty="0" err="1" smtClean="0">
                <a:latin typeface="Arial" panose="020B0604020202020204" pitchFamily="34" charset="0"/>
              </a:rPr>
              <a:t>Seamans</a:t>
            </a:r>
            <a:r>
              <a:rPr lang="en-CA" altLang="en-US" sz="1800" dirty="0" smtClean="0">
                <a:latin typeface="Arial" panose="020B0604020202020204" pitchFamily="34" charset="0"/>
              </a:rPr>
              <a:t>, </a:t>
            </a:r>
            <a:r>
              <a:rPr lang="en-CA" altLang="en-US" sz="1800" dirty="0" err="1" smtClean="0">
                <a:latin typeface="Arial" panose="020B0604020202020204" pitchFamily="34" charset="0"/>
              </a:rPr>
              <a:t>Jiaying</a:t>
            </a:r>
            <a:r>
              <a:rPr lang="en-CA" altLang="en-US" sz="1800" dirty="0" smtClean="0">
                <a:latin typeface="Arial" panose="020B0604020202020204" pitchFamily="34" charset="0"/>
              </a:rPr>
              <a:t> Zhao</a:t>
            </a:r>
            <a:endParaRPr lang="en-CA" altLang="en-US" sz="1800" u="sng" dirty="0">
              <a:latin typeface="Arial" panose="020B0604020202020204" pitchFamily="34" charset="0"/>
            </a:endParaRPr>
          </a:p>
          <a:p>
            <a:pPr>
              <a:spcBef>
                <a:spcPct val="0"/>
              </a:spcBef>
              <a:spcAft>
                <a:spcPts val="1200"/>
              </a:spcAft>
              <a:buNone/>
            </a:pPr>
            <a:r>
              <a:rPr lang="en-CA" altLang="en-US" sz="1800" u="sng" dirty="0">
                <a:latin typeface="Arial" panose="020B0604020202020204" pitchFamily="34" charset="0"/>
              </a:rPr>
              <a:t>Research Assistants</a:t>
            </a:r>
            <a:r>
              <a:rPr lang="en-CA" altLang="en-US" sz="1800" dirty="0">
                <a:latin typeface="Arial" panose="020B0604020202020204" pitchFamily="34" charset="0"/>
              </a:rPr>
              <a:t>: Cassandra </a:t>
            </a:r>
            <a:r>
              <a:rPr lang="en-CA" altLang="en-US" sz="1800" dirty="0" smtClean="0">
                <a:latin typeface="Arial" panose="020B0604020202020204" pitchFamily="34" charset="0"/>
              </a:rPr>
              <a:t>Bethel, Patrick </a:t>
            </a:r>
            <a:r>
              <a:rPr lang="en-CA" altLang="en-US" sz="1800" dirty="0" err="1">
                <a:latin typeface="Arial" panose="020B0604020202020204" pitchFamily="34" charset="0"/>
              </a:rPr>
              <a:t>Carolan</a:t>
            </a:r>
            <a:r>
              <a:rPr lang="en-CA" altLang="en-US" sz="1800" dirty="0">
                <a:latin typeface="Arial" panose="020B0604020202020204" pitchFamily="34" charset="0"/>
              </a:rPr>
              <a:t>, </a:t>
            </a:r>
            <a:r>
              <a:rPr lang="en-CA" altLang="en-US" sz="1800" dirty="0" err="1" smtClean="0">
                <a:latin typeface="Arial" panose="020B0604020202020204" pitchFamily="34" charset="0"/>
              </a:rPr>
              <a:t>Tzuhan</a:t>
            </a:r>
            <a:r>
              <a:rPr lang="en-CA" altLang="en-US" sz="1800" dirty="0" smtClean="0">
                <a:latin typeface="Arial" panose="020B0604020202020204" pitchFamily="34" charset="0"/>
              </a:rPr>
              <a:t> Cheng, </a:t>
            </a:r>
            <a:r>
              <a:rPr lang="en-CA" altLang="en-US" sz="1800" dirty="0" err="1" smtClean="0">
                <a:latin typeface="Arial" panose="020B0604020202020204" pitchFamily="34" charset="0"/>
              </a:rPr>
              <a:t>Hoiki</a:t>
            </a:r>
            <a:r>
              <a:rPr lang="en-CA" altLang="en-US" sz="1800" dirty="0" smtClean="0">
                <a:latin typeface="Arial" panose="020B0604020202020204" pitchFamily="34" charset="0"/>
              </a:rPr>
              <a:t> Cheung, Jessica </a:t>
            </a:r>
            <a:r>
              <a:rPr lang="en-CA" altLang="en-US" sz="1800" dirty="0">
                <a:latin typeface="Arial" panose="020B0604020202020204" pitchFamily="34" charset="0"/>
              </a:rPr>
              <a:t>Ferguson-King, Alissa Low, </a:t>
            </a:r>
            <a:r>
              <a:rPr lang="en-CA" altLang="en-US" sz="1800" dirty="0" smtClean="0">
                <a:latin typeface="Arial" panose="020B0604020202020204" pitchFamily="34" charset="0"/>
              </a:rPr>
              <a:t>Bevan Lugg, John </a:t>
            </a:r>
            <a:r>
              <a:rPr lang="en-CA" altLang="en-US" sz="1800" dirty="0" err="1" smtClean="0">
                <a:latin typeface="Arial" panose="020B0604020202020204" pitchFamily="34" charset="0"/>
              </a:rPr>
              <a:t>Paiement</a:t>
            </a:r>
            <a:r>
              <a:rPr lang="en-CA" altLang="en-US" sz="1800" dirty="0" smtClean="0">
                <a:latin typeface="Arial" panose="020B0604020202020204" pitchFamily="34" charset="0"/>
              </a:rPr>
              <a:t>, </a:t>
            </a:r>
            <a:r>
              <a:rPr lang="en-CA" altLang="en-US" sz="1800" dirty="0" err="1" smtClean="0">
                <a:latin typeface="Arial" panose="020B0604020202020204" pitchFamily="34" charset="0"/>
              </a:rPr>
              <a:t>Paniz</a:t>
            </a:r>
            <a:r>
              <a:rPr lang="en-CA" altLang="en-US" sz="1800" dirty="0" smtClean="0">
                <a:latin typeface="Arial" panose="020B0604020202020204" pitchFamily="34" charset="0"/>
              </a:rPr>
              <a:t> Pasha, Rochelle </a:t>
            </a:r>
            <a:r>
              <a:rPr lang="en-CA" altLang="en-US" sz="1800" dirty="0" err="1" smtClean="0">
                <a:latin typeface="Arial" panose="020B0604020202020204" pitchFamily="34" charset="0"/>
              </a:rPr>
              <a:t>Picardo</a:t>
            </a:r>
            <a:r>
              <a:rPr lang="en-CA" altLang="en-US" sz="1800" dirty="0" smtClean="0">
                <a:latin typeface="Arial" panose="020B0604020202020204" pitchFamily="34" charset="0"/>
              </a:rPr>
              <a:t>, Emilie </a:t>
            </a:r>
            <a:r>
              <a:rPr lang="en-CA" altLang="en-US" sz="1800" dirty="0" err="1" smtClean="0">
                <a:latin typeface="Arial" panose="020B0604020202020204" pitchFamily="34" charset="0"/>
              </a:rPr>
              <a:t>Ptak</a:t>
            </a:r>
            <a:r>
              <a:rPr lang="en-CA" altLang="en-US" sz="1800" dirty="0" smtClean="0">
                <a:latin typeface="Arial" panose="020B0604020202020204" pitchFamily="34" charset="0"/>
              </a:rPr>
              <a:t>, </a:t>
            </a:r>
            <a:r>
              <a:rPr lang="en-CA" altLang="en-US" sz="1800" dirty="0" err="1" smtClean="0">
                <a:latin typeface="Arial" panose="020B0604020202020204" pitchFamily="34" charset="0"/>
              </a:rPr>
              <a:t>Nuwan</a:t>
            </a:r>
            <a:r>
              <a:rPr lang="en-CA" altLang="en-US" sz="1800" dirty="0" smtClean="0">
                <a:latin typeface="Arial" panose="020B0604020202020204" pitchFamily="34" charset="0"/>
              </a:rPr>
              <a:t> </a:t>
            </a:r>
            <a:r>
              <a:rPr lang="en-CA" altLang="en-US" sz="1800" dirty="0" err="1">
                <a:latin typeface="Arial" panose="020B0604020202020204" pitchFamily="34" charset="0"/>
              </a:rPr>
              <a:t>Rajapakse</a:t>
            </a:r>
            <a:r>
              <a:rPr lang="en-CA" altLang="en-US" sz="1800" dirty="0">
                <a:latin typeface="Arial" panose="020B0604020202020204" pitchFamily="34" charset="0"/>
              </a:rPr>
              <a:t>, Jennifer Riley, </a:t>
            </a:r>
            <a:r>
              <a:rPr lang="en-CA" altLang="en-US" sz="1800" dirty="0" smtClean="0">
                <a:latin typeface="Arial" panose="020B0604020202020204" pitchFamily="34" charset="0"/>
              </a:rPr>
              <a:t>Kevin Roberts, Hannah </a:t>
            </a:r>
            <a:r>
              <a:rPr lang="en-CA" altLang="en-US" sz="1800" dirty="0" err="1" smtClean="0">
                <a:latin typeface="Arial" panose="020B0604020202020204" pitchFamily="34" charset="0"/>
              </a:rPr>
              <a:t>Sangra</a:t>
            </a:r>
            <a:r>
              <a:rPr lang="en-CA" altLang="en-US" sz="1800" dirty="0" smtClean="0">
                <a:latin typeface="Arial" panose="020B0604020202020204" pitchFamily="34" charset="0"/>
              </a:rPr>
              <a:t>, Emily </a:t>
            </a:r>
            <a:r>
              <a:rPr lang="en-CA" altLang="en-US" sz="1800" dirty="0">
                <a:latin typeface="Arial" panose="020B0604020202020204" pitchFamily="34" charset="0"/>
              </a:rPr>
              <a:t>Stewart, </a:t>
            </a:r>
            <a:r>
              <a:rPr lang="en-CA" altLang="en-US" sz="1800" dirty="0" err="1" smtClean="0">
                <a:latin typeface="Arial" panose="020B0604020202020204" pitchFamily="34" charset="0"/>
              </a:rPr>
              <a:t>HwaBaek</a:t>
            </a:r>
            <a:r>
              <a:rPr lang="en-CA" altLang="en-US" sz="1800" dirty="0" smtClean="0">
                <a:latin typeface="Arial" panose="020B0604020202020204" pitchFamily="34" charset="0"/>
              </a:rPr>
              <a:t> Song, Nicole Tsang, Joyce </a:t>
            </a:r>
            <a:r>
              <a:rPr lang="en-CA" altLang="en-US" sz="1800" dirty="0" err="1" smtClean="0">
                <a:latin typeface="Arial" panose="020B0604020202020204" pitchFamily="34" charset="0"/>
              </a:rPr>
              <a:t>Tse</a:t>
            </a:r>
            <a:r>
              <a:rPr lang="en-CA" altLang="en-US" sz="1800" dirty="0" smtClean="0">
                <a:latin typeface="Arial" panose="020B0604020202020204" pitchFamily="34" charset="0"/>
              </a:rPr>
              <a:t>, Michelle Zhang.</a:t>
            </a:r>
            <a:endParaRPr lang="en-CA" altLang="en-US" sz="1800" dirty="0">
              <a:latin typeface="Arial" panose="020B0604020202020204" pitchFamily="34" charset="0"/>
            </a:endParaRPr>
          </a:p>
          <a:p>
            <a:pPr>
              <a:spcBef>
                <a:spcPct val="0"/>
              </a:spcBef>
              <a:spcAft>
                <a:spcPts val="1200"/>
              </a:spcAft>
              <a:buNone/>
            </a:pPr>
            <a:r>
              <a:rPr lang="en-CA" altLang="en-US" sz="1800" u="sng" dirty="0" smtClean="0">
                <a:latin typeface="Arial" panose="020B0604020202020204" pitchFamily="34" charset="0"/>
              </a:rPr>
              <a:t>Graduate Students, </a:t>
            </a:r>
            <a:r>
              <a:rPr lang="en-CA" altLang="en-US" sz="1800" u="sng" dirty="0">
                <a:latin typeface="Arial" panose="020B0604020202020204" pitchFamily="34" charset="0"/>
              </a:rPr>
              <a:t>Post-Docs </a:t>
            </a:r>
            <a:r>
              <a:rPr lang="en-CA" altLang="en-US" sz="1800" u="sng" dirty="0" smtClean="0">
                <a:latin typeface="Arial" panose="020B0604020202020204" pitchFamily="34" charset="0"/>
              </a:rPr>
              <a:t>&amp; Research Associates Involved </a:t>
            </a:r>
            <a:r>
              <a:rPr lang="en-CA" altLang="en-US" sz="1800" u="sng" dirty="0">
                <a:latin typeface="Arial" panose="020B0604020202020204" pitchFamily="34" charset="0"/>
              </a:rPr>
              <a:t>in CPCA Development</a:t>
            </a:r>
            <a:r>
              <a:rPr lang="en-CA" altLang="en-US" sz="1800" dirty="0">
                <a:latin typeface="Arial" panose="020B0604020202020204" pitchFamily="34" charset="0"/>
              </a:rPr>
              <a:t>: Mana Ehlers, </a:t>
            </a:r>
            <a:r>
              <a:rPr lang="en-CA" altLang="en-US" sz="1800" dirty="0" smtClean="0">
                <a:latin typeface="Arial" panose="020B0604020202020204" pitchFamily="34" charset="0"/>
              </a:rPr>
              <a:t>Eva </a:t>
            </a:r>
            <a:r>
              <a:rPr lang="en-CA" altLang="en-US" sz="1800" dirty="0" err="1">
                <a:latin typeface="Arial" panose="020B0604020202020204" pitchFamily="34" charset="0"/>
              </a:rPr>
              <a:t>Feredoes</a:t>
            </a:r>
            <a:r>
              <a:rPr lang="en-CA" altLang="en-US" sz="1800" dirty="0">
                <a:latin typeface="Arial" panose="020B0604020202020204" pitchFamily="34" charset="0"/>
              </a:rPr>
              <a:t>, </a:t>
            </a:r>
            <a:r>
              <a:rPr lang="en-CA" altLang="en-US" sz="1800" dirty="0" err="1">
                <a:latin typeface="Arial" panose="020B0604020202020204" pitchFamily="34" charset="0"/>
              </a:rPr>
              <a:t>Kwanghee</a:t>
            </a:r>
            <a:r>
              <a:rPr lang="en-CA" altLang="en-US" sz="1800" dirty="0">
                <a:latin typeface="Arial" panose="020B0604020202020204" pitchFamily="34" charset="0"/>
              </a:rPr>
              <a:t> Jung, Katie </a:t>
            </a:r>
            <a:r>
              <a:rPr lang="en-CA" altLang="en-US" sz="1800" dirty="0" err="1">
                <a:latin typeface="Arial" panose="020B0604020202020204" pitchFamily="34" charset="0"/>
              </a:rPr>
              <a:t>Lavigne</a:t>
            </a:r>
            <a:r>
              <a:rPr lang="en-CA" altLang="en-US" sz="1800" dirty="0">
                <a:latin typeface="Arial" panose="020B0604020202020204" pitchFamily="34" charset="0"/>
              </a:rPr>
              <a:t>, Paul </a:t>
            </a:r>
            <a:r>
              <a:rPr lang="en-CA" altLang="en-US" sz="1800" dirty="0" err="1">
                <a:latin typeface="Arial" panose="020B0604020202020204" pitchFamily="34" charset="0"/>
              </a:rPr>
              <a:t>Metzak</a:t>
            </a:r>
            <a:r>
              <a:rPr lang="en-CA" altLang="en-US" sz="1800" dirty="0">
                <a:latin typeface="Arial" panose="020B0604020202020204" pitchFamily="34" charset="0"/>
              </a:rPr>
              <a:t>, Nicole Sanford, Will </a:t>
            </a:r>
            <a:r>
              <a:rPr lang="en-CA" altLang="en-US" sz="1800" dirty="0" err="1">
                <a:latin typeface="Arial" panose="020B0604020202020204" pitchFamily="34" charset="0"/>
              </a:rPr>
              <a:t>Speechley</a:t>
            </a:r>
            <a:r>
              <a:rPr lang="en-CA" altLang="en-US" sz="1800" dirty="0" smtClean="0">
                <a:latin typeface="Arial" panose="020B0604020202020204" pitchFamily="34" charset="0"/>
              </a:rPr>
              <a:t>, Christine Tipper, </a:t>
            </a:r>
            <a:r>
              <a:rPr lang="en-CA" altLang="en-US" sz="1800" dirty="0">
                <a:latin typeface="Arial" panose="020B0604020202020204" pitchFamily="34" charset="0"/>
              </a:rPr>
              <a:t>Liang </a:t>
            </a:r>
            <a:r>
              <a:rPr lang="en-CA" altLang="en-US" sz="1800" dirty="0" smtClean="0">
                <a:latin typeface="Arial" panose="020B0604020202020204" pitchFamily="34" charset="0"/>
              </a:rPr>
              <a:t>Wang</a:t>
            </a:r>
            <a:endParaRPr lang="en-CA" altLang="en-US" sz="1800" dirty="0">
              <a:latin typeface="Arial" panose="020B0604020202020204" pitchFamily="34" charset="0"/>
            </a:endParaRPr>
          </a:p>
          <a:p>
            <a:pPr eaLnBrk="1" hangingPunct="1">
              <a:spcBef>
                <a:spcPct val="0"/>
              </a:spcBef>
              <a:spcAft>
                <a:spcPts val="1200"/>
              </a:spcAft>
              <a:buFontTx/>
              <a:buNone/>
            </a:pPr>
            <a:r>
              <a:rPr lang="en-CA" altLang="en-US" sz="1800" u="sng" dirty="0">
                <a:latin typeface="Arial" panose="020B0604020202020204" pitchFamily="34" charset="0"/>
              </a:rPr>
              <a:t>MRI &amp; Facilities</a:t>
            </a:r>
            <a:r>
              <a:rPr lang="en-CA" altLang="en-US" sz="1800" dirty="0">
                <a:latin typeface="Arial" panose="020B0604020202020204" pitchFamily="34" charset="0"/>
              </a:rPr>
              <a:t>: UBC 3T MRI Research Centre, Down Syndrome Research Foundation MEG </a:t>
            </a:r>
            <a:r>
              <a:rPr lang="en-CA" altLang="en-US" sz="1800" dirty="0" smtClean="0">
                <a:latin typeface="Arial" panose="020B0604020202020204" pitchFamily="34" charset="0"/>
              </a:rPr>
              <a:t>Facility</a:t>
            </a:r>
            <a:endParaRPr lang="en-CA" altLang="en-US" sz="1800" dirty="0">
              <a:latin typeface="Arial" panose="020B0604020202020204" pitchFamily="34" charset="0"/>
            </a:endParaRPr>
          </a:p>
          <a:p>
            <a:pPr eaLnBrk="1" hangingPunct="1">
              <a:spcBef>
                <a:spcPct val="0"/>
              </a:spcBef>
              <a:spcAft>
                <a:spcPts val="1200"/>
              </a:spcAft>
              <a:buFontTx/>
              <a:buNone/>
            </a:pPr>
            <a:r>
              <a:rPr lang="en-CA" altLang="en-US" sz="1800" u="sng" dirty="0">
                <a:latin typeface="Arial" panose="020B0604020202020204" pitchFamily="34" charset="0"/>
              </a:rPr>
              <a:t>Funding</a:t>
            </a:r>
            <a:r>
              <a:rPr lang="en-CA" altLang="en-US" sz="1800" dirty="0">
                <a:latin typeface="Arial" panose="020B0604020202020204" pitchFamily="34" charset="0"/>
              </a:rPr>
              <a:t>: </a:t>
            </a:r>
            <a:r>
              <a:rPr lang="en-CA" altLang="en-US" sz="1800" dirty="0" smtClean="0">
                <a:latin typeface="Arial" panose="020B0604020202020204" pitchFamily="34" charset="0"/>
              </a:rPr>
              <a:t>CIHR, NSERC</a:t>
            </a:r>
            <a:r>
              <a:rPr lang="en-CA" altLang="en-US" sz="1800" dirty="0">
                <a:latin typeface="Arial" panose="020B0604020202020204" pitchFamily="34" charset="0"/>
              </a:rPr>
              <a:t>, </a:t>
            </a:r>
            <a:r>
              <a:rPr lang="en-CA" altLang="en-US" sz="1800" dirty="0" smtClean="0">
                <a:latin typeface="Arial" panose="020B0604020202020204" pitchFamily="34" charset="0"/>
              </a:rPr>
              <a:t>MSFHR</a:t>
            </a:r>
            <a:endParaRPr lang="en-CA" altLang="en-US" sz="1800" dirty="0">
              <a:latin typeface="Arial" panose="020B0604020202020204" pitchFamily="34" charset="0"/>
            </a:endParaRPr>
          </a:p>
          <a:p>
            <a:pPr eaLnBrk="1" hangingPunct="1">
              <a:spcBef>
                <a:spcPct val="0"/>
              </a:spcBef>
              <a:buFontTx/>
              <a:buNone/>
            </a:pPr>
            <a:r>
              <a:rPr lang="en-CA" altLang="en-US" sz="1800" u="sng" dirty="0">
                <a:latin typeface="Arial" panose="020B0604020202020204" pitchFamily="34" charset="0"/>
              </a:rPr>
              <a:t>High-Performance Computing Facilities</a:t>
            </a:r>
            <a:r>
              <a:rPr lang="en-CA" altLang="en-US" sz="1800" dirty="0">
                <a:latin typeface="Arial" panose="020B0604020202020204" pitchFamily="34" charset="0"/>
              </a:rPr>
              <a:t>:</a:t>
            </a:r>
          </a:p>
          <a:p>
            <a:pPr eaLnBrk="1" hangingPunct="1">
              <a:spcBef>
                <a:spcPct val="0"/>
              </a:spcBef>
              <a:buFontTx/>
              <a:buNone/>
            </a:pPr>
            <a:r>
              <a:rPr lang="en-CA" altLang="en-US" sz="1800" dirty="0" err="1">
                <a:latin typeface="Arial" panose="020B0604020202020204" pitchFamily="34" charset="0"/>
              </a:rPr>
              <a:t>WestGrid</a:t>
            </a:r>
            <a:r>
              <a:rPr lang="en-CA" altLang="en-US" sz="1800" dirty="0">
                <a:latin typeface="Arial" panose="020B0604020202020204" pitchFamily="34" charset="0"/>
              </a:rPr>
              <a:t>, part of Compute Canada</a:t>
            </a:r>
          </a:p>
        </p:txBody>
      </p:sp>
      <p:sp>
        <p:nvSpPr>
          <p:cNvPr id="33794" name="TextBox 4"/>
          <p:cNvSpPr txBox="1">
            <a:spLocks noChangeArrowheads="1"/>
          </p:cNvSpPr>
          <p:nvPr/>
        </p:nvSpPr>
        <p:spPr bwMode="auto">
          <a:xfrm>
            <a:off x="443344" y="34418"/>
            <a:ext cx="4348163" cy="708025"/>
          </a:xfrm>
          <a:prstGeom prst="rect">
            <a:avLst/>
          </a:prstGeom>
          <a:solidFill>
            <a:schemeClr val="accent5">
              <a:lumMod val="50000"/>
            </a:schemeClr>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4000" dirty="0">
                <a:solidFill>
                  <a:schemeClr val="bg1"/>
                </a:solidFill>
                <a:latin typeface="Arial" panose="020B0604020202020204" pitchFamily="34" charset="0"/>
              </a:rPr>
              <a:t>Acknowledgments</a:t>
            </a:r>
            <a:endParaRPr lang="en-US" altLang="en-US" sz="4000" dirty="0">
              <a:solidFill>
                <a:schemeClr val="bg1"/>
              </a:solidFill>
              <a:latin typeface="Arial" panose="020B0604020202020204" pitchFamily="34" charset="0"/>
            </a:endParaRPr>
          </a:p>
        </p:txBody>
      </p:sp>
      <p:pic>
        <p:nvPicPr>
          <p:cNvPr id="3379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8081" y="5362770"/>
            <a:ext cx="19288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5955" y="5384996"/>
            <a:ext cx="11430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5605" y="6077145"/>
            <a:ext cx="3454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5419" y="923488"/>
            <a:ext cx="547687"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86865" y="5311971"/>
            <a:ext cx="19621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564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7756" y="2208697"/>
            <a:ext cx="6403871" cy="2954655"/>
          </a:xfrm>
          <a:prstGeom prst="rect">
            <a:avLst/>
          </a:prstGeom>
          <a:solidFill>
            <a:srgbClr val="FFEBEB"/>
          </a:solidFill>
        </p:spPr>
        <p:txBody>
          <a:bodyPr wrap="square" rtlCol="0">
            <a:spAutoFit/>
          </a:bodyPr>
          <a:lstStyle/>
          <a:p>
            <a:pPr algn="ctr"/>
            <a:r>
              <a:rPr lang="en-CA" dirty="0" smtClean="0">
                <a:latin typeface="Arial" panose="020B0604020202020204" pitchFamily="34" charset="0"/>
                <a:cs typeface="Arial" panose="020B0604020202020204" pitchFamily="34" charset="0"/>
              </a:rPr>
              <a:t>ERP, EEG, MEG</a:t>
            </a:r>
          </a:p>
          <a:p>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smtClean="0">
                <a:latin typeface="Arial" panose="020B0604020202020204" pitchFamily="34" charset="0"/>
                <a:cs typeface="Arial" panose="020B0604020202020204" pitchFamily="34" charset="0"/>
              </a:rPr>
              <a:t>Whitman, J.C., </a:t>
            </a:r>
            <a:r>
              <a:rPr lang="en-US" sz="1200" dirty="0" err="1" smtClean="0">
                <a:latin typeface="Arial" panose="020B0604020202020204" pitchFamily="34" charset="0"/>
                <a:cs typeface="Arial" panose="020B0604020202020204" pitchFamily="34" charset="0"/>
              </a:rPr>
              <a:t>Takane</a:t>
            </a:r>
            <a:r>
              <a:rPr lang="en-US" sz="1200" dirty="0" smtClean="0">
                <a:latin typeface="Arial" panose="020B0604020202020204" pitchFamily="34" charset="0"/>
                <a:cs typeface="Arial" panose="020B0604020202020204" pitchFamily="34" charset="0"/>
              </a:rPr>
              <a:t>, Y., Cheung, T.C., </a:t>
            </a:r>
            <a:r>
              <a:rPr lang="en-US" sz="1200" dirty="0" err="1" smtClean="0">
                <a:latin typeface="Arial" panose="020B0604020202020204" pitchFamily="34" charset="0"/>
                <a:cs typeface="Arial" panose="020B0604020202020204" pitchFamily="34" charset="0"/>
              </a:rPr>
              <a:t>Moiseev</a:t>
            </a:r>
            <a:r>
              <a:rPr lang="en-US" sz="1200" dirty="0" smtClean="0">
                <a:latin typeface="Arial" panose="020B0604020202020204" pitchFamily="34" charset="0"/>
                <a:cs typeface="Arial" panose="020B0604020202020204" pitchFamily="34" charset="0"/>
              </a:rPr>
              <a:t>, A., </a:t>
            </a:r>
            <a:r>
              <a:rPr lang="en-US" sz="1200" dirty="0" err="1" smtClean="0">
                <a:latin typeface="Arial" panose="020B0604020202020204" pitchFamily="34" charset="0"/>
                <a:cs typeface="Arial" panose="020B0604020202020204" pitchFamily="34" charset="0"/>
              </a:rPr>
              <a:t>Ribary</a:t>
            </a:r>
            <a:r>
              <a:rPr lang="en-US" sz="1200" dirty="0" smtClean="0">
                <a:latin typeface="Arial" panose="020B0604020202020204" pitchFamily="34" charset="0"/>
                <a:cs typeface="Arial" panose="020B0604020202020204" pitchFamily="34" charset="0"/>
              </a:rPr>
              <a:t>, U., Ward, L, &amp; Woodward, T.S. (2016). </a:t>
            </a:r>
            <a:r>
              <a:rPr lang="en-US" sz="1200" i="1" dirty="0" err="1" smtClean="0">
                <a:latin typeface="Arial" panose="020B0604020202020204" pitchFamily="34" charset="0"/>
                <a:cs typeface="Arial" panose="020B0604020202020204" pitchFamily="34" charset="0"/>
              </a:rPr>
              <a:t>NeuroImage</a:t>
            </a:r>
            <a:r>
              <a:rPr lang="en-US" sz="1200" dirty="0" smtClean="0">
                <a:latin typeface="Arial" panose="020B0604020202020204" pitchFamily="34" charset="0"/>
                <a:cs typeface="Arial" panose="020B0604020202020204" pitchFamily="34" charset="0"/>
              </a:rPr>
              <a:t>.</a:t>
            </a:r>
          </a:p>
          <a:p>
            <a:pPr marL="228600" indent="-228600">
              <a:buFont typeface="+mj-lt"/>
              <a:buAutoNum type="arabicPeriod" startAt="16"/>
            </a:pPr>
            <a:r>
              <a:rPr lang="en-US" sz="1200" dirty="0" smtClean="0">
                <a:latin typeface="Arial" panose="020B0604020202020204" pitchFamily="34" charset="0"/>
                <a:cs typeface="Arial" panose="020B0604020202020204" pitchFamily="34" charset="0"/>
              </a:rPr>
              <a:t>McDonald</a:t>
            </a:r>
            <a:r>
              <a:rPr lang="en-US" sz="1200" dirty="0">
                <a:latin typeface="Arial" panose="020B0604020202020204" pitchFamily="34" charset="0"/>
                <a:cs typeface="Arial" panose="020B0604020202020204" pitchFamily="34" charset="0"/>
              </a:rPr>
              <a:t>, J. </a:t>
            </a:r>
            <a:r>
              <a:rPr lang="en-US" sz="1200" dirty="0" smtClean="0">
                <a:latin typeface="Arial" panose="020B0604020202020204" pitchFamily="34" charset="0"/>
                <a:cs typeface="Arial" panose="020B0604020202020204" pitchFamily="34" charset="0"/>
              </a:rPr>
              <a:t>J., Whitman, J. C., </a:t>
            </a:r>
            <a:r>
              <a:rPr lang="en-US" sz="1200" dirty="0" err="1" smtClean="0">
                <a:latin typeface="Arial" panose="020B0604020202020204" pitchFamily="34" charset="0"/>
                <a:cs typeface="Arial" panose="020B0604020202020204" pitchFamily="34" charset="0"/>
              </a:rPr>
              <a:t>Störmer</a:t>
            </a:r>
            <a:r>
              <a:rPr lang="en-US" sz="1200" dirty="0">
                <a:latin typeface="Arial" panose="020B0604020202020204" pitchFamily="34" charset="0"/>
                <a:cs typeface="Arial" panose="020B0604020202020204" pitchFamily="34" charset="0"/>
              </a:rPr>
              <a:t>, V. S., &amp; </a:t>
            </a:r>
            <a:r>
              <a:rPr lang="en-US" sz="1200" dirty="0" err="1">
                <a:latin typeface="Arial" panose="020B0604020202020204" pitchFamily="34" charset="0"/>
                <a:cs typeface="Arial" panose="020B0604020202020204" pitchFamily="34" charset="0"/>
              </a:rPr>
              <a:t>Hillyard</a:t>
            </a:r>
            <a:r>
              <a:rPr lang="en-US" sz="1200" dirty="0">
                <a:latin typeface="Arial" panose="020B0604020202020204" pitchFamily="34" charset="0"/>
                <a:cs typeface="Arial" panose="020B0604020202020204" pitchFamily="34" charset="0"/>
              </a:rPr>
              <a:t>, S. A. (2014). </a:t>
            </a:r>
            <a:r>
              <a:rPr lang="en-US" sz="1200" dirty="0" smtClean="0">
                <a:latin typeface="Arial" panose="020B0604020202020204" pitchFamily="34" charset="0"/>
                <a:cs typeface="Arial" panose="020B0604020202020204" pitchFamily="34" charset="0"/>
              </a:rPr>
              <a:t>Involuntary </a:t>
            </a:r>
            <a:r>
              <a:rPr lang="en-US" sz="1200" dirty="0">
                <a:latin typeface="Arial" panose="020B0604020202020204" pitchFamily="34" charset="0"/>
                <a:cs typeface="Arial" panose="020B0604020202020204" pitchFamily="34" charset="0"/>
              </a:rPr>
              <a:t>cross-modal spatial attention influences visual perception. </a:t>
            </a:r>
            <a:r>
              <a:rPr lang="en-US" sz="1200" i="1" dirty="0">
                <a:latin typeface="Arial" panose="020B0604020202020204" pitchFamily="34" charset="0"/>
                <a:cs typeface="Arial" panose="020B0604020202020204" pitchFamily="34" charset="0"/>
              </a:rPr>
              <a:t>in</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Cognitive Electrophysiology of Attention: Signals of the Mind</a:t>
            </a:r>
            <a:r>
              <a:rPr lang="en-US" sz="1200" dirty="0">
                <a:latin typeface="Arial" panose="020B0604020202020204" pitchFamily="34" charset="0"/>
                <a:cs typeface="Arial" panose="020B0604020202020204" pitchFamily="34" charset="0"/>
              </a:rPr>
              <a:t>, Ed. Ron </a:t>
            </a:r>
            <a:r>
              <a:rPr lang="en-US" sz="1200" dirty="0" err="1" smtClean="0">
                <a:latin typeface="Arial" panose="020B0604020202020204" pitchFamily="34" charset="0"/>
                <a:cs typeface="Arial" panose="020B0604020202020204" pitchFamily="34" charset="0"/>
              </a:rPr>
              <a:t>Mangun</a:t>
            </a:r>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latin typeface="Arial" panose="020B0604020202020204" pitchFamily="34" charset="0"/>
                <a:cs typeface="Arial" panose="020B0604020202020204" pitchFamily="34" charset="0"/>
              </a:rPr>
              <a:t>Grundy, J. G., </a:t>
            </a:r>
            <a:r>
              <a:rPr lang="en-US" sz="1200" dirty="0" err="1">
                <a:latin typeface="Arial" panose="020B0604020202020204" pitchFamily="34" charset="0"/>
                <a:cs typeface="Arial" panose="020B0604020202020204" pitchFamily="34" charset="0"/>
              </a:rPr>
              <a:t>Benarroch</a:t>
            </a:r>
            <a:r>
              <a:rPr lang="en-US" sz="1200" dirty="0">
                <a:latin typeface="Arial" panose="020B0604020202020204" pitchFamily="34" charset="0"/>
                <a:cs typeface="Arial" panose="020B0604020202020204" pitchFamily="34" charset="0"/>
              </a:rPr>
              <a:t>, M. F. F., Woodward, T. S., </a:t>
            </a:r>
            <a:r>
              <a:rPr lang="en-US" sz="1200" dirty="0" err="1">
                <a:latin typeface="Arial" panose="020B0604020202020204" pitchFamily="34" charset="0"/>
                <a:cs typeface="Arial" panose="020B0604020202020204" pitchFamily="34" charset="0"/>
              </a:rPr>
              <a:t>Metzak</a:t>
            </a:r>
            <a:r>
              <a:rPr lang="en-US" sz="1200" dirty="0">
                <a:latin typeface="Arial" panose="020B0604020202020204" pitchFamily="34" charset="0"/>
                <a:cs typeface="Arial" panose="020B0604020202020204" pitchFamily="34" charset="0"/>
              </a:rPr>
              <a:t>, P. D. &amp; Whitman, J.C. &amp; </a:t>
            </a:r>
            <a:r>
              <a:rPr lang="en-US" sz="1200" dirty="0" err="1">
                <a:latin typeface="Arial" panose="020B0604020202020204" pitchFamily="34" charset="0"/>
                <a:cs typeface="Arial" panose="020B0604020202020204" pitchFamily="34" charset="0"/>
              </a:rPr>
              <a:t>Shedden</a:t>
            </a:r>
            <a:r>
              <a:rPr lang="en-US" sz="1200" dirty="0">
                <a:latin typeface="Arial" panose="020B0604020202020204" pitchFamily="34" charset="0"/>
                <a:cs typeface="Arial" panose="020B0604020202020204" pitchFamily="34" charset="0"/>
              </a:rPr>
              <a:t>, J. M. (2013</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Human Brain </a:t>
            </a:r>
            <a:r>
              <a:rPr lang="en-US" sz="1200" i="1" dirty="0" smtClean="0">
                <a:latin typeface="Arial" panose="020B0604020202020204" pitchFamily="34" charset="0"/>
                <a:cs typeface="Arial" panose="020B0604020202020204" pitchFamily="34" charset="0"/>
              </a:rPr>
              <a:t>Mapping</a:t>
            </a:r>
            <a:endParaRPr lang="en-US" sz="1200" i="1" dirty="0">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latin typeface="Arial" panose="020B0604020202020204" pitchFamily="34" charset="0"/>
                <a:cs typeface="Arial" panose="020B0604020202020204" pitchFamily="34" charset="0"/>
              </a:rPr>
              <a:t>Whitman, J.C., Ward, L. M., &amp; Woodward, T. S. (2013</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Frontiers in Human </a:t>
            </a:r>
            <a:r>
              <a:rPr lang="en-US" sz="1200" i="1" dirty="0" smtClean="0">
                <a:latin typeface="Arial" panose="020B0604020202020204" pitchFamily="34" charset="0"/>
                <a:cs typeface="Arial" panose="020B0604020202020204" pitchFamily="34" charset="0"/>
              </a:rPr>
              <a:t>Neuroscience</a:t>
            </a:r>
            <a:r>
              <a:rPr lang="en-US" sz="1200" dirty="0" smtClean="0">
                <a:latin typeface="Arial" panose="020B0604020202020204" pitchFamily="34" charset="0"/>
                <a:cs typeface="Arial" panose="020B0604020202020204" pitchFamily="34" charset="0"/>
              </a:rPr>
              <a:t>.</a:t>
            </a:r>
          </a:p>
          <a:p>
            <a:pPr marL="228600" indent="-228600">
              <a:buFont typeface="+mj-lt"/>
              <a:buAutoNum type="arabicPeriod" startAt="16"/>
            </a:pPr>
            <a:r>
              <a:rPr lang="en-US" sz="1200" dirty="0">
                <a:latin typeface="Arial" panose="020B0604020202020204" pitchFamily="34" charset="0"/>
                <a:cs typeface="Arial" panose="020B0604020202020204" pitchFamily="34" charset="0"/>
              </a:rPr>
              <a:t>McDonald, J. J., Hickey, C., Green, J. J., &amp; Whitman, J. C. (2009</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Journal of Cognitive </a:t>
            </a:r>
            <a:r>
              <a:rPr lang="en-US" sz="1200" i="1" dirty="0" smtClean="0">
                <a:latin typeface="Arial" panose="020B0604020202020204" pitchFamily="34" charset="0"/>
                <a:cs typeface="Arial" panose="020B0604020202020204" pitchFamily="34" charset="0"/>
              </a:rPr>
              <a:t>Neuroscience</a:t>
            </a:r>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16"/>
            </a:pPr>
            <a:r>
              <a:rPr lang="en-US" sz="1200" dirty="0">
                <a:latin typeface="Arial" panose="020B0604020202020204" pitchFamily="34" charset="0"/>
                <a:cs typeface="Arial" panose="020B0604020202020204" pitchFamily="34" charset="0"/>
              </a:rPr>
              <a:t>Van </a:t>
            </a:r>
            <a:r>
              <a:rPr lang="en-US" sz="1200" dirty="0" err="1">
                <a:latin typeface="Arial" panose="020B0604020202020204" pitchFamily="34" charset="0"/>
                <a:cs typeface="Arial" panose="020B0604020202020204" pitchFamily="34" charset="0"/>
              </a:rPr>
              <a:t>Snellenberg</a:t>
            </a:r>
            <a:r>
              <a:rPr lang="en-US" sz="1200" dirty="0">
                <a:latin typeface="Arial" panose="020B0604020202020204" pitchFamily="34" charset="0"/>
                <a:cs typeface="Arial" panose="020B0604020202020204" pitchFamily="34" charset="0"/>
              </a:rPr>
              <a:t>, J. X., Whitman, J., McDonald, J. J., &amp; </a:t>
            </a:r>
            <a:r>
              <a:rPr lang="en-US" sz="1200" dirty="0" err="1">
                <a:latin typeface="Arial" panose="020B0604020202020204" pitchFamily="34" charset="0"/>
                <a:cs typeface="Arial" panose="020B0604020202020204" pitchFamily="34" charset="0"/>
              </a:rPr>
              <a:t>Liotti</a:t>
            </a:r>
            <a:r>
              <a:rPr lang="en-US" sz="1200" dirty="0">
                <a:latin typeface="Arial" panose="020B0604020202020204" pitchFamily="34" charset="0"/>
                <a:cs typeface="Arial" panose="020B0604020202020204" pitchFamily="34" charset="0"/>
              </a:rPr>
              <a:t>, M. (2007</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International Congress Series </a:t>
            </a:r>
          </a:p>
        </p:txBody>
      </p:sp>
      <p:sp>
        <p:nvSpPr>
          <p:cNvPr id="15" name="TextBox 14"/>
          <p:cNvSpPr txBox="1"/>
          <p:nvPr/>
        </p:nvSpPr>
        <p:spPr>
          <a:xfrm>
            <a:off x="300374" y="2012872"/>
            <a:ext cx="4869328" cy="3570208"/>
          </a:xfrm>
          <a:prstGeom prst="rect">
            <a:avLst/>
          </a:prstGeom>
          <a:solidFill>
            <a:schemeClr val="accent1">
              <a:lumMod val="20000"/>
              <a:lumOff val="80000"/>
            </a:schemeClr>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Cognitive Neuropsychiatry of Schizophrenia</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startAt="4"/>
            </a:pPr>
            <a:r>
              <a:rPr lang="en-CA" sz="1200" dirty="0">
                <a:latin typeface="Arial" panose="020B0604020202020204" pitchFamily="34" charset="0"/>
                <a:cs typeface="Arial" panose="020B0604020202020204" pitchFamily="34" charset="0"/>
              </a:rPr>
              <a:t>Whitman, J.C., Menon, M., </a:t>
            </a:r>
            <a:r>
              <a:rPr lang="en-CA" sz="1200" dirty="0" err="1">
                <a:latin typeface="Arial" panose="020B0604020202020204" pitchFamily="34" charset="0"/>
                <a:cs typeface="Arial" panose="020B0604020202020204" pitchFamily="34" charset="0"/>
              </a:rPr>
              <a:t>Kuo</a:t>
            </a:r>
            <a:r>
              <a:rPr lang="en-CA" sz="1200" dirty="0">
                <a:latin typeface="Arial" panose="020B0604020202020204" pitchFamily="34" charset="0"/>
                <a:cs typeface="Arial" panose="020B0604020202020204" pitchFamily="34" charset="0"/>
              </a:rPr>
              <a:t>, S., &amp; Woodward, T. S. (</a:t>
            </a:r>
            <a:r>
              <a:rPr lang="en-CA" sz="1200" dirty="0" smtClean="0">
                <a:latin typeface="Arial" panose="020B0604020202020204" pitchFamily="34" charset="0"/>
                <a:cs typeface="Arial" panose="020B0604020202020204" pitchFamily="34" charset="0"/>
              </a:rPr>
              <a:t>2012). </a:t>
            </a:r>
            <a:r>
              <a:rPr lang="en-CA" sz="1200" i="1" dirty="0" smtClean="0">
                <a:latin typeface="Arial" panose="020B0604020202020204" pitchFamily="34" charset="0"/>
                <a:cs typeface="Arial" panose="020B0604020202020204" pitchFamily="34" charset="0"/>
              </a:rPr>
              <a:t>Cognitive Neuropsychiatry</a:t>
            </a:r>
          </a:p>
          <a:p>
            <a:pPr marL="228600" indent="-228600">
              <a:buFont typeface="+mj-lt"/>
              <a:buAutoNum type="arabicPeriod" startAt="4"/>
            </a:pPr>
            <a:r>
              <a:rPr lang="en-US" sz="1200" dirty="0" err="1">
                <a:latin typeface="Arial" panose="020B0604020202020204" pitchFamily="34" charset="0"/>
                <a:cs typeface="Arial" panose="020B0604020202020204" pitchFamily="34" charset="0"/>
              </a:rPr>
              <a:t>Speechley</a:t>
            </a:r>
            <a:r>
              <a:rPr lang="en-US" sz="1200" dirty="0">
                <a:latin typeface="Arial" panose="020B0604020202020204" pitchFamily="34" charset="0"/>
                <a:cs typeface="Arial" panose="020B0604020202020204" pitchFamily="34" charset="0"/>
              </a:rPr>
              <a:t>, W.J., Whitman, J.C., &amp; Woodward, T.S. (2010</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Journal of Psychiatry and </a:t>
            </a:r>
            <a:r>
              <a:rPr lang="en-US" sz="1200" i="1" dirty="0" smtClean="0">
                <a:latin typeface="Arial" panose="020B0604020202020204" pitchFamily="34" charset="0"/>
                <a:cs typeface="Arial" panose="020B0604020202020204" pitchFamily="34" charset="0"/>
              </a:rPr>
              <a:t>Neuroscience</a:t>
            </a:r>
          </a:p>
          <a:p>
            <a:pPr marL="228600" indent="-228600">
              <a:buFont typeface="+mj-lt"/>
              <a:buAutoNum type="arabicPeriod" startAt="4"/>
            </a:pPr>
            <a:r>
              <a:rPr lang="en-US" sz="1200" dirty="0">
                <a:latin typeface="Arial" panose="020B0604020202020204" pitchFamily="34" charset="0"/>
                <a:cs typeface="Arial" panose="020B0604020202020204" pitchFamily="34" charset="0"/>
              </a:rPr>
              <a:t>Woodward, T. S., Menon, M., &amp; Whitman, </a:t>
            </a:r>
            <a:r>
              <a:rPr lang="en-US" sz="1200" dirty="0" smtClean="0">
                <a:latin typeface="Arial" panose="020B0604020202020204" pitchFamily="34" charset="0"/>
                <a:cs typeface="Arial" panose="020B0604020202020204" pitchFamily="34" charset="0"/>
              </a:rPr>
              <a:t>J. C</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2007). </a:t>
            </a:r>
            <a:r>
              <a:rPr lang="en-US" sz="1200" i="1" dirty="0" smtClean="0">
                <a:latin typeface="Arial" panose="020B0604020202020204" pitchFamily="34" charset="0"/>
                <a:cs typeface="Arial" panose="020B0604020202020204" pitchFamily="34" charset="0"/>
              </a:rPr>
              <a:t>Cognitive Neuropsychiatry</a:t>
            </a:r>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latin typeface="Arial" panose="020B0604020202020204" pitchFamily="34" charset="0"/>
                <a:cs typeface="Arial" panose="020B0604020202020204" pitchFamily="34" charset="0"/>
              </a:rPr>
              <a:t>Woodward, T. S., Moritz, S., Arnold, M. M., </a:t>
            </a:r>
            <a:r>
              <a:rPr lang="en-US" sz="1200" dirty="0" err="1">
                <a:latin typeface="Arial" panose="020B0604020202020204" pitchFamily="34" charset="0"/>
                <a:cs typeface="Arial" panose="020B0604020202020204" pitchFamily="34" charset="0"/>
              </a:rPr>
              <a:t>Cuttler</a:t>
            </a:r>
            <a:r>
              <a:rPr lang="en-US" sz="1200" dirty="0">
                <a:latin typeface="Arial" panose="020B0604020202020204" pitchFamily="34" charset="0"/>
                <a:cs typeface="Arial" panose="020B0604020202020204" pitchFamily="34" charset="0"/>
              </a:rPr>
              <a:t>, C., Whitman, J. C., &amp; Lindsay, S. (2006</a:t>
            </a:r>
            <a:r>
              <a:rPr lang="en-US" sz="1200" dirty="0" smtClean="0">
                <a:latin typeface="Arial" panose="020B0604020202020204" pitchFamily="34" charset="0"/>
                <a:cs typeface="Arial" panose="020B0604020202020204" pitchFamily="34" charset="0"/>
              </a:rPr>
              <a:t>). </a:t>
            </a:r>
            <a:r>
              <a:rPr lang="en-US" sz="1200" i="1" dirty="0" smtClean="0">
                <a:latin typeface="Arial" panose="020B0604020202020204" pitchFamily="34" charset="0"/>
                <a:cs typeface="Arial" panose="020B0604020202020204" pitchFamily="34" charset="0"/>
              </a:rPr>
              <a:t>Neuropsychology</a:t>
            </a:r>
            <a:r>
              <a:rPr lang="en-US" sz="1200" dirty="0" smtClean="0">
                <a:latin typeface="Arial" panose="020B0604020202020204" pitchFamily="34" charset="0"/>
                <a:cs typeface="Arial" panose="020B0604020202020204" pitchFamily="34" charset="0"/>
              </a:rPr>
              <a:t> </a:t>
            </a:r>
          </a:p>
          <a:p>
            <a:pPr marL="228600" indent="-228600">
              <a:buFont typeface="+mj-lt"/>
              <a:buAutoNum type="arabicPeriod" startAt="4"/>
            </a:pPr>
            <a:r>
              <a:rPr lang="en-US" sz="1200" dirty="0" smtClean="0">
                <a:latin typeface="Arial" panose="020B0604020202020204" pitchFamily="34" charset="0"/>
                <a:cs typeface="Arial" panose="020B0604020202020204" pitchFamily="34" charset="0"/>
              </a:rPr>
              <a:t>Woodward</a:t>
            </a:r>
            <a:r>
              <a:rPr lang="en-US" sz="1200" dirty="0">
                <a:latin typeface="Arial" panose="020B0604020202020204" pitchFamily="34" charset="0"/>
                <a:cs typeface="Arial" panose="020B0604020202020204" pitchFamily="34" charset="0"/>
              </a:rPr>
              <a:t>, T. S., Moritz, S., </a:t>
            </a:r>
            <a:r>
              <a:rPr lang="en-US" sz="1200" dirty="0" err="1">
                <a:latin typeface="Arial" panose="020B0604020202020204" pitchFamily="34" charset="0"/>
                <a:cs typeface="Arial" panose="020B0604020202020204" pitchFamily="34" charset="0"/>
              </a:rPr>
              <a:t>Cuttler</a:t>
            </a:r>
            <a:r>
              <a:rPr lang="en-US" sz="1200" dirty="0">
                <a:latin typeface="Arial" panose="020B0604020202020204" pitchFamily="34" charset="0"/>
                <a:cs typeface="Arial" panose="020B0604020202020204" pitchFamily="34" charset="0"/>
              </a:rPr>
              <a:t>, C., &amp; Whitman, J. C. (2006</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Journal of Clinical and Experimental </a:t>
            </a:r>
            <a:r>
              <a:rPr lang="en-US" sz="1200" i="1" dirty="0" smtClean="0">
                <a:latin typeface="Arial" panose="020B0604020202020204" pitchFamily="34" charset="0"/>
                <a:cs typeface="Arial" panose="020B0604020202020204" pitchFamily="34" charset="0"/>
              </a:rPr>
              <a:t>Neuropsychology</a:t>
            </a:r>
            <a:endParaRPr lang="en-US" sz="1200" dirty="0" smtClean="0">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latin typeface="Arial" panose="020B0604020202020204" pitchFamily="34" charset="0"/>
                <a:cs typeface="Arial" panose="020B0604020202020204" pitchFamily="34" charset="0"/>
              </a:rPr>
              <a:t>Woodward, T. S., Whitman, J. C., </a:t>
            </a:r>
            <a:r>
              <a:rPr lang="en-US" sz="1200" dirty="0" err="1">
                <a:latin typeface="Arial" panose="020B0604020202020204" pitchFamily="34" charset="0"/>
                <a:cs typeface="Arial" panose="020B0604020202020204" pitchFamily="34" charset="0"/>
              </a:rPr>
              <a:t>Arbuthnott</a:t>
            </a:r>
            <a:r>
              <a:rPr lang="en-US" sz="1200" dirty="0">
                <a:latin typeface="Arial" panose="020B0604020202020204" pitchFamily="34" charset="0"/>
                <a:cs typeface="Arial" panose="020B0604020202020204" pitchFamily="34" charset="0"/>
              </a:rPr>
              <a:t>, K., </a:t>
            </a:r>
            <a:r>
              <a:rPr lang="en-US" sz="1200" dirty="0" err="1">
                <a:latin typeface="Arial" panose="020B0604020202020204" pitchFamily="34" charset="0"/>
                <a:cs typeface="Arial" panose="020B0604020202020204" pitchFamily="34" charset="0"/>
              </a:rPr>
              <a:t>Kragelj</a:t>
            </a:r>
            <a:r>
              <a:rPr lang="en-US" sz="1200" dirty="0">
                <a:latin typeface="Arial" panose="020B0604020202020204" pitchFamily="34" charset="0"/>
                <a:cs typeface="Arial" panose="020B0604020202020204" pitchFamily="34" charset="0"/>
              </a:rPr>
              <a:t>, T., Lyons, J., &amp; </a:t>
            </a:r>
            <a:r>
              <a:rPr lang="en-US" sz="1200" dirty="0" err="1">
                <a:latin typeface="Arial" panose="020B0604020202020204" pitchFamily="34" charset="0"/>
                <a:cs typeface="Arial" panose="020B0604020202020204" pitchFamily="34" charset="0"/>
              </a:rPr>
              <a:t>Stip</a:t>
            </a:r>
            <a:r>
              <a:rPr lang="en-US" sz="1200" dirty="0">
                <a:latin typeface="Arial" panose="020B0604020202020204" pitchFamily="34" charset="0"/>
                <a:cs typeface="Arial" panose="020B0604020202020204" pitchFamily="34" charset="0"/>
              </a:rPr>
              <a:t>, E. (2005</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Cognitive </a:t>
            </a:r>
            <a:r>
              <a:rPr lang="en-US" sz="1200" i="1" dirty="0" smtClean="0">
                <a:latin typeface="Arial" panose="020B0604020202020204" pitchFamily="34" charset="0"/>
                <a:cs typeface="Arial" panose="020B0604020202020204" pitchFamily="34" charset="0"/>
              </a:rPr>
              <a:t>Neuropsychiatry</a:t>
            </a:r>
            <a:endParaRPr lang="en-US" sz="1200" i="1" dirty="0">
              <a:latin typeface="Arial" panose="020B0604020202020204" pitchFamily="34" charset="0"/>
              <a:cs typeface="Arial" panose="020B0604020202020204" pitchFamily="34" charset="0"/>
            </a:endParaRPr>
          </a:p>
          <a:p>
            <a:pPr marL="228600" indent="-228600">
              <a:buFont typeface="+mj-lt"/>
              <a:buAutoNum type="arabicPeriod" startAt="4"/>
            </a:pPr>
            <a:r>
              <a:rPr lang="en-US" sz="1200" dirty="0">
                <a:latin typeface="Arial" panose="020B0604020202020204" pitchFamily="34" charset="0"/>
                <a:cs typeface="Arial" panose="020B0604020202020204" pitchFamily="34" charset="0"/>
              </a:rPr>
              <a:t>Moritz, S., Woodward, T. S., Whitman, J. C., &amp; </a:t>
            </a:r>
            <a:r>
              <a:rPr lang="en-US" sz="1200" dirty="0" err="1">
                <a:latin typeface="Arial" panose="020B0604020202020204" pitchFamily="34" charset="0"/>
                <a:cs typeface="Arial" panose="020B0604020202020204" pitchFamily="34" charset="0"/>
              </a:rPr>
              <a:t>Cuttler</a:t>
            </a:r>
            <a:r>
              <a:rPr lang="en-US" sz="1200" dirty="0">
                <a:latin typeface="Arial" panose="020B0604020202020204" pitchFamily="34" charset="0"/>
                <a:cs typeface="Arial" panose="020B0604020202020204" pitchFamily="34" charset="0"/>
              </a:rPr>
              <a:t>, C. (2005</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Journal of Nervous and Mental </a:t>
            </a:r>
            <a:r>
              <a:rPr lang="en-US" sz="1200" i="1" dirty="0" smtClean="0">
                <a:latin typeface="Arial" panose="020B0604020202020204" pitchFamily="34" charset="0"/>
                <a:cs typeface="Arial" panose="020B0604020202020204" pitchFamily="34" charset="0"/>
              </a:rPr>
              <a:t>Disease</a:t>
            </a:r>
          </a:p>
          <a:p>
            <a:pPr marL="228600" indent="-228600">
              <a:buFont typeface="+mj-lt"/>
              <a:buAutoNum type="arabicPeriod" startAt="4"/>
            </a:pPr>
            <a:r>
              <a:rPr lang="en-US" sz="1200" dirty="0" smtClean="0">
                <a:latin typeface="Arial" panose="020B0604020202020204" pitchFamily="34" charset="0"/>
                <a:cs typeface="Arial" panose="020B0604020202020204" pitchFamily="34" charset="0"/>
              </a:rPr>
              <a:t>Moritz</a:t>
            </a:r>
            <a:r>
              <a:rPr lang="en-US" sz="1200" dirty="0">
                <a:latin typeface="Arial" panose="020B0604020202020204" pitchFamily="34" charset="0"/>
                <a:cs typeface="Arial" panose="020B0604020202020204" pitchFamily="34" charset="0"/>
              </a:rPr>
              <a:t>, S., Woodward, T. S., </a:t>
            </a:r>
            <a:r>
              <a:rPr lang="en-US" sz="1200" dirty="0" err="1">
                <a:latin typeface="Arial" panose="020B0604020202020204" pitchFamily="34" charset="0"/>
                <a:cs typeface="Arial" panose="020B0604020202020204" pitchFamily="34" charset="0"/>
              </a:rPr>
              <a:t>Cuttler</a:t>
            </a:r>
            <a:r>
              <a:rPr lang="en-US" sz="1200" dirty="0">
                <a:latin typeface="Arial" panose="020B0604020202020204" pitchFamily="34" charset="0"/>
                <a:cs typeface="Arial" panose="020B0604020202020204" pitchFamily="34" charset="0"/>
              </a:rPr>
              <a:t>, C., Whitman, J. C., &amp; Watson, J. M. (2004</a:t>
            </a:r>
            <a:r>
              <a:rPr lang="en-US" sz="1200" dirty="0" smtClean="0">
                <a:latin typeface="Arial" panose="020B0604020202020204" pitchFamily="34" charset="0"/>
                <a:cs typeface="Arial" panose="020B0604020202020204" pitchFamily="34" charset="0"/>
              </a:rPr>
              <a:t>). </a:t>
            </a:r>
            <a:r>
              <a:rPr lang="en-US" sz="1200" i="1" dirty="0" err="1" smtClean="0">
                <a:latin typeface="Arial" panose="020B0604020202020204" pitchFamily="34" charset="0"/>
                <a:cs typeface="Arial" panose="020B0604020202020204" pitchFamily="34" charset="0"/>
              </a:rPr>
              <a:t>Neuropsychogy</a:t>
            </a:r>
            <a:endParaRPr lang="en-US" sz="1200" dirty="0">
              <a:latin typeface="Arial" panose="020B0604020202020204" pitchFamily="34" charset="0"/>
              <a:cs typeface="Arial" panose="020B0604020202020204" pitchFamily="34" charset="0"/>
            </a:endParaRPr>
          </a:p>
        </p:txBody>
      </p:sp>
      <p:sp>
        <p:nvSpPr>
          <p:cNvPr id="4" name="TextBox 3"/>
          <p:cNvSpPr txBox="1"/>
          <p:nvPr/>
        </p:nvSpPr>
        <p:spPr>
          <a:xfrm>
            <a:off x="5487756" y="53234"/>
            <a:ext cx="6403871" cy="1908215"/>
          </a:xfrm>
          <a:prstGeom prst="rect">
            <a:avLst/>
          </a:prstGeom>
          <a:solidFill>
            <a:srgbClr val="FFFFAF"/>
          </a:solidFill>
        </p:spPr>
        <p:txBody>
          <a:bodyPr wrap="square" rtlCol="0">
            <a:spAutoFit/>
          </a:bodyPr>
          <a:lstStyle/>
          <a:p>
            <a:pPr algn="ctr"/>
            <a:r>
              <a:rPr lang="en-CA" dirty="0" smtClean="0">
                <a:latin typeface="Arial" panose="020B0604020202020204" pitchFamily="34" charset="0"/>
                <a:cs typeface="Arial" panose="020B0604020202020204" pitchFamily="34" charset="0"/>
              </a:rPr>
              <a:t>fMRI</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startAt="12"/>
            </a:pPr>
            <a:r>
              <a:rPr lang="en-US" sz="1200" dirty="0" err="1" smtClean="0">
                <a:latin typeface="Arial" panose="020B0604020202020204" pitchFamily="34" charset="0"/>
                <a:cs typeface="Arial" panose="020B0604020202020204" pitchFamily="34" charset="0"/>
              </a:rPr>
              <a:t>Lavigne</a:t>
            </a:r>
            <a:r>
              <a:rPr lang="en-US" sz="1200" dirty="0">
                <a:latin typeface="Arial" panose="020B0604020202020204" pitchFamily="34" charset="0"/>
                <a:cs typeface="Arial" panose="020B0604020202020204" pitchFamily="34" charset="0"/>
              </a:rPr>
              <a:t>, K. M., </a:t>
            </a:r>
            <a:r>
              <a:rPr lang="en-US" sz="1200" dirty="0" err="1">
                <a:latin typeface="Arial" panose="020B0604020202020204" pitchFamily="34" charset="0"/>
                <a:cs typeface="Arial" panose="020B0604020202020204" pitchFamily="34" charset="0"/>
              </a:rPr>
              <a:t>Rapin</a:t>
            </a:r>
            <a:r>
              <a:rPr lang="en-US" sz="1200" dirty="0">
                <a:latin typeface="Arial" panose="020B0604020202020204" pitchFamily="34" charset="0"/>
                <a:cs typeface="Arial" panose="020B0604020202020204" pitchFamily="34" charset="0"/>
              </a:rPr>
              <a:t>, L. A., </a:t>
            </a:r>
            <a:r>
              <a:rPr lang="en-US" sz="1200" dirty="0" err="1">
                <a:latin typeface="Arial" panose="020B0604020202020204" pitchFamily="34" charset="0"/>
                <a:cs typeface="Arial" panose="020B0604020202020204" pitchFamily="34" charset="0"/>
              </a:rPr>
              <a:t>Metzak</a:t>
            </a:r>
            <a:r>
              <a:rPr lang="en-US" sz="1200" dirty="0">
                <a:latin typeface="Arial" panose="020B0604020202020204" pitchFamily="34" charset="0"/>
                <a:cs typeface="Arial" panose="020B0604020202020204" pitchFamily="34" charset="0"/>
              </a:rPr>
              <a:t>, P. D., Whitman, J. C., Jung, K., </a:t>
            </a:r>
            <a:r>
              <a:rPr lang="en-US" sz="1200" dirty="0" err="1">
                <a:latin typeface="Arial" panose="020B0604020202020204" pitchFamily="34" charset="0"/>
                <a:cs typeface="Arial" panose="020B0604020202020204" pitchFamily="34" charset="0"/>
              </a:rPr>
              <a:t>Dohen</a:t>
            </a:r>
            <a:r>
              <a:rPr lang="en-US" sz="1200" dirty="0">
                <a:latin typeface="Arial" panose="020B0604020202020204" pitchFamily="34" charset="0"/>
                <a:cs typeface="Arial" panose="020B0604020202020204" pitchFamily="34" charset="0"/>
              </a:rPr>
              <a:t>, M., </a:t>
            </a:r>
            <a:r>
              <a:rPr lang="en-US" sz="1200" dirty="0" err="1">
                <a:latin typeface="Arial" panose="020B0604020202020204" pitchFamily="34" charset="0"/>
                <a:cs typeface="Arial" panose="020B0604020202020204" pitchFamily="34" charset="0"/>
              </a:rPr>
              <a:t>Lœvenbruck</a:t>
            </a:r>
            <a:r>
              <a:rPr lang="en-US" sz="1200" dirty="0">
                <a:latin typeface="Arial" panose="020B0604020202020204" pitchFamily="34" charset="0"/>
                <a:cs typeface="Arial" panose="020B0604020202020204" pitchFamily="34" charset="0"/>
              </a:rPr>
              <a:t>, H., &amp; Woodward, T. S. (2015</a:t>
            </a:r>
            <a:r>
              <a:rPr lang="en-US" sz="1200" dirty="0" smtClean="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Schizophrenia Bulletin. </a:t>
            </a:r>
            <a:endParaRPr lang="en-US" sz="1200" i="1" dirty="0" smtClean="0">
              <a:latin typeface="Arial" panose="020B0604020202020204" pitchFamily="34" charset="0"/>
              <a:cs typeface="Arial" panose="020B0604020202020204" pitchFamily="34" charset="0"/>
            </a:endParaRPr>
          </a:p>
          <a:p>
            <a:pPr marL="228600" indent="-228600">
              <a:buFont typeface="+mj-lt"/>
              <a:buAutoNum type="arabicPeriod" startAt="12"/>
            </a:pPr>
            <a:r>
              <a:rPr lang="en-CA" sz="1200" dirty="0" smtClean="0">
                <a:latin typeface="Arial" panose="020B0604020202020204" pitchFamily="34" charset="0"/>
                <a:cs typeface="Arial" panose="020B0604020202020204" pitchFamily="34" charset="0"/>
              </a:rPr>
              <a:t>Whitman, J.C., </a:t>
            </a:r>
            <a:r>
              <a:rPr lang="en-CA" sz="1200" dirty="0" err="1" smtClean="0">
                <a:latin typeface="Arial" panose="020B0604020202020204" pitchFamily="34" charset="0"/>
                <a:cs typeface="Arial" panose="020B0604020202020204" pitchFamily="34" charset="0"/>
              </a:rPr>
              <a:t>Metzak</a:t>
            </a:r>
            <a:r>
              <a:rPr lang="en-CA" sz="1200" dirty="0">
                <a:latin typeface="Arial" panose="020B0604020202020204" pitchFamily="34" charset="0"/>
                <a:cs typeface="Arial" panose="020B0604020202020204" pitchFamily="34" charset="0"/>
              </a:rPr>
              <a:t>, P.D., </a:t>
            </a:r>
            <a:r>
              <a:rPr lang="en-CA" sz="1200" dirty="0" err="1">
                <a:latin typeface="Arial" panose="020B0604020202020204" pitchFamily="34" charset="0"/>
                <a:cs typeface="Arial" panose="020B0604020202020204" pitchFamily="34" charset="0"/>
              </a:rPr>
              <a:t>Lavigne</a:t>
            </a:r>
            <a:r>
              <a:rPr lang="en-CA" sz="1200" dirty="0">
                <a:latin typeface="Arial" panose="020B0604020202020204" pitchFamily="34" charset="0"/>
                <a:cs typeface="Arial" panose="020B0604020202020204" pitchFamily="34" charset="0"/>
              </a:rPr>
              <a:t>, K., &amp; </a:t>
            </a:r>
            <a:r>
              <a:rPr lang="en-CA" sz="1200" dirty="0" smtClean="0">
                <a:latin typeface="Arial" panose="020B0604020202020204" pitchFamily="34" charset="0"/>
                <a:cs typeface="Arial" panose="020B0604020202020204" pitchFamily="34" charset="0"/>
              </a:rPr>
              <a:t>Woodward</a:t>
            </a:r>
            <a:r>
              <a:rPr lang="en-CA" sz="1200" dirty="0">
                <a:latin typeface="Arial" panose="020B0604020202020204" pitchFamily="34" charset="0"/>
                <a:cs typeface="Arial" panose="020B0604020202020204" pitchFamily="34" charset="0"/>
              </a:rPr>
              <a:t>, T. S. (2013). </a:t>
            </a:r>
            <a:r>
              <a:rPr lang="en-CA" sz="1200" i="1" dirty="0" err="1" smtClean="0">
                <a:latin typeface="Arial" panose="020B0604020202020204" pitchFamily="34" charset="0"/>
                <a:cs typeface="Arial" panose="020B0604020202020204" pitchFamily="34" charset="0"/>
              </a:rPr>
              <a:t>Neuropsychologia</a:t>
            </a:r>
            <a:endParaRPr lang="en-CA" sz="1200" i="1" dirty="0" smtClean="0">
              <a:latin typeface="Arial" panose="020B0604020202020204" pitchFamily="34" charset="0"/>
              <a:cs typeface="Arial" panose="020B0604020202020204" pitchFamily="34" charset="0"/>
            </a:endParaRPr>
          </a:p>
          <a:p>
            <a:pPr marL="228600" indent="-228600">
              <a:buFont typeface="+mj-lt"/>
              <a:buAutoNum type="arabicPeriod" startAt="12"/>
            </a:pPr>
            <a:r>
              <a:rPr lang="en-CA" sz="1200" dirty="0" err="1">
                <a:latin typeface="Arial" panose="020B0604020202020204" pitchFamily="34" charset="0"/>
                <a:cs typeface="Arial" panose="020B0604020202020204" pitchFamily="34" charset="0"/>
              </a:rPr>
              <a:t>Rapin</a:t>
            </a:r>
            <a:r>
              <a:rPr lang="en-CA" sz="1200" dirty="0">
                <a:latin typeface="Arial" panose="020B0604020202020204" pitchFamily="34" charset="0"/>
                <a:cs typeface="Arial" panose="020B0604020202020204" pitchFamily="34" charset="0"/>
              </a:rPr>
              <a:t>, L., </a:t>
            </a:r>
            <a:r>
              <a:rPr lang="en-CA" sz="1200" dirty="0" err="1">
                <a:latin typeface="Arial" panose="020B0604020202020204" pitchFamily="34" charset="0"/>
                <a:cs typeface="Arial" panose="020B0604020202020204" pitchFamily="34" charset="0"/>
              </a:rPr>
              <a:t>Lovevenbruck</a:t>
            </a:r>
            <a:r>
              <a:rPr lang="en-CA" sz="1200" dirty="0">
                <a:latin typeface="Arial" panose="020B0604020202020204" pitchFamily="34" charset="0"/>
                <a:cs typeface="Arial" panose="020B0604020202020204" pitchFamily="34" charset="0"/>
              </a:rPr>
              <a:t>, H., </a:t>
            </a:r>
            <a:r>
              <a:rPr lang="en-CA" sz="1200" dirty="0" err="1">
                <a:latin typeface="Arial" panose="020B0604020202020204" pitchFamily="34" charset="0"/>
                <a:cs typeface="Arial" panose="020B0604020202020204" pitchFamily="34" charset="0"/>
              </a:rPr>
              <a:t>Dohen</a:t>
            </a:r>
            <a:r>
              <a:rPr lang="en-CA" sz="1200" dirty="0">
                <a:latin typeface="Arial" panose="020B0604020202020204" pitchFamily="34" charset="0"/>
                <a:cs typeface="Arial" panose="020B0604020202020204" pitchFamily="34" charset="0"/>
              </a:rPr>
              <a:t>, M., </a:t>
            </a:r>
            <a:r>
              <a:rPr lang="en-CA" sz="1200" dirty="0" err="1">
                <a:latin typeface="Arial" panose="020B0604020202020204" pitchFamily="34" charset="0"/>
                <a:cs typeface="Arial" panose="020B0604020202020204" pitchFamily="34" charset="0"/>
              </a:rPr>
              <a:t>Metzak</a:t>
            </a:r>
            <a:r>
              <a:rPr lang="en-CA" sz="1200" dirty="0">
                <a:latin typeface="Arial" panose="020B0604020202020204" pitchFamily="34" charset="0"/>
                <a:cs typeface="Arial" panose="020B0604020202020204" pitchFamily="34" charset="0"/>
              </a:rPr>
              <a:t>, P. D., Whitman, J. C., &amp; Woodward, T. S. (</a:t>
            </a:r>
            <a:r>
              <a:rPr lang="en-CA" sz="1200" dirty="0" smtClean="0">
                <a:latin typeface="Arial" panose="020B0604020202020204" pitchFamily="34" charset="0"/>
                <a:cs typeface="Arial" panose="020B0604020202020204" pitchFamily="34" charset="0"/>
              </a:rPr>
              <a:t>2012). </a:t>
            </a:r>
            <a:r>
              <a:rPr lang="en-CA" sz="1200" i="1" dirty="0">
                <a:latin typeface="Arial" panose="020B0604020202020204" pitchFamily="34" charset="0"/>
                <a:cs typeface="Arial" panose="020B0604020202020204" pitchFamily="34" charset="0"/>
              </a:rPr>
              <a:t>Psychiatry Research: </a:t>
            </a:r>
            <a:r>
              <a:rPr lang="en-CA" sz="1200" i="1" dirty="0" smtClean="0">
                <a:latin typeface="Arial" panose="020B0604020202020204" pitchFamily="34" charset="0"/>
                <a:cs typeface="Arial" panose="020B0604020202020204" pitchFamily="34" charset="0"/>
              </a:rPr>
              <a:t>Neuroimaging</a:t>
            </a:r>
          </a:p>
          <a:p>
            <a:pPr marL="228600" indent="-228600">
              <a:buFont typeface="+mj-lt"/>
              <a:buAutoNum type="arabicPeriod" startAt="12"/>
            </a:pPr>
            <a:r>
              <a:rPr lang="en-CA" sz="1200" dirty="0" err="1">
                <a:latin typeface="Arial" panose="020B0604020202020204" pitchFamily="34" charset="0"/>
                <a:cs typeface="Arial" panose="020B0604020202020204" pitchFamily="34" charset="0"/>
              </a:rPr>
              <a:t>Metzak</a:t>
            </a:r>
            <a:r>
              <a:rPr lang="en-CA" sz="1200" dirty="0">
                <a:latin typeface="Arial" panose="020B0604020202020204" pitchFamily="34" charset="0"/>
                <a:cs typeface="Arial" panose="020B0604020202020204" pitchFamily="34" charset="0"/>
              </a:rPr>
              <a:t>, P.D., Riley, J., Wang, L., Whitman, J.C., </a:t>
            </a:r>
            <a:r>
              <a:rPr lang="en-CA" sz="1200" dirty="0" err="1">
                <a:latin typeface="Arial" panose="020B0604020202020204" pitchFamily="34" charset="0"/>
                <a:cs typeface="Arial" panose="020B0604020202020204" pitchFamily="34" charset="0"/>
              </a:rPr>
              <a:t>Ngan</a:t>
            </a:r>
            <a:r>
              <a:rPr lang="en-CA" sz="1200" dirty="0">
                <a:latin typeface="Arial" panose="020B0604020202020204" pitchFamily="34" charset="0"/>
                <a:cs typeface="Arial" panose="020B0604020202020204" pitchFamily="34" charset="0"/>
              </a:rPr>
              <a:t>, E.T.C. &amp; Woodward, T.S. (2011</a:t>
            </a:r>
            <a:r>
              <a:rPr lang="en-CA" sz="1200" dirty="0" smtClean="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Schizophrenia </a:t>
            </a:r>
            <a:r>
              <a:rPr lang="en-CA" sz="1200" i="1" dirty="0" smtClean="0">
                <a:latin typeface="Arial" panose="020B0604020202020204" pitchFamily="34" charset="0"/>
                <a:cs typeface="Arial" panose="020B0604020202020204" pitchFamily="34" charset="0"/>
              </a:rPr>
              <a:t>Bulletin</a:t>
            </a:r>
            <a:r>
              <a:rPr lang="en-CA" sz="1200" dirty="0" smtClean="0">
                <a:latin typeface="Arial" panose="020B0604020202020204" pitchFamily="34" charset="0"/>
                <a:cs typeface="Arial" panose="020B0604020202020204" pitchFamily="34" charset="0"/>
              </a:rPr>
              <a:t>.</a:t>
            </a:r>
            <a:endParaRPr lang="en-CA" sz="1200" dirty="0">
              <a:latin typeface="Arial" panose="020B0604020202020204" pitchFamily="34" charset="0"/>
              <a:cs typeface="Arial" panose="020B0604020202020204" pitchFamily="34" charset="0"/>
            </a:endParaRPr>
          </a:p>
        </p:txBody>
      </p:sp>
      <p:sp>
        <p:nvSpPr>
          <p:cNvPr id="16" name="TextBox 15"/>
          <p:cNvSpPr txBox="1"/>
          <p:nvPr/>
        </p:nvSpPr>
        <p:spPr>
          <a:xfrm>
            <a:off x="300374" y="53234"/>
            <a:ext cx="4869328" cy="1723549"/>
          </a:xfrm>
          <a:prstGeom prst="rect">
            <a:avLst/>
          </a:prstGeom>
          <a:solidFill>
            <a:srgbClr val="EAD5FF"/>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Cognitive Psychology</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a:pPr>
            <a:r>
              <a:rPr lang="en-US" sz="1200" dirty="0" smtClean="0">
                <a:latin typeface="Arial" panose="020B0604020202020204" pitchFamily="34" charset="0"/>
                <a:cs typeface="Arial" panose="020B0604020202020204" pitchFamily="34" charset="0"/>
              </a:rPr>
              <a:t>Whitman</a:t>
            </a:r>
            <a:r>
              <a:rPr lang="en-US" sz="1200" dirty="0">
                <a:latin typeface="Arial" panose="020B0604020202020204" pitchFamily="34" charset="0"/>
                <a:cs typeface="Arial" panose="020B0604020202020204" pitchFamily="34" charset="0"/>
              </a:rPr>
              <a:t>, J.C., &amp; Woodward, T. S. (2012). </a:t>
            </a:r>
            <a:r>
              <a:rPr lang="en-US" sz="1200" i="1" dirty="0" smtClean="0">
                <a:latin typeface="Arial" panose="020B0604020202020204" pitchFamily="34" charset="0"/>
                <a:cs typeface="Arial" panose="020B0604020202020204" pitchFamily="34" charset="0"/>
              </a:rPr>
              <a:t>Organizational </a:t>
            </a:r>
            <a:r>
              <a:rPr lang="en-US" sz="1200" i="1" dirty="0">
                <a:latin typeface="Arial" panose="020B0604020202020204" pitchFamily="34" charset="0"/>
                <a:cs typeface="Arial" panose="020B0604020202020204" pitchFamily="34" charset="0"/>
              </a:rPr>
              <a:t>Behavior and Human Decision </a:t>
            </a:r>
            <a:r>
              <a:rPr lang="en-US" sz="1200" i="1" dirty="0" smtClean="0">
                <a:latin typeface="Arial" panose="020B0604020202020204" pitchFamily="34" charset="0"/>
                <a:cs typeface="Arial" panose="020B0604020202020204" pitchFamily="34" charset="0"/>
              </a:rPr>
              <a:t>Processes</a:t>
            </a:r>
          </a:p>
          <a:p>
            <a:pPr marL="228600" indent="-228600">
              <a:buFont typeface="+mj-lt"/>
              <a:buAutoNum type="arabicPeriod"/>
            </a:pPr>
            <a:r>
              <a:rPr lang="en-US" sz="1200" dirty="0">
                <a:latin typeface="Arial" panose="020B0604020202020204" pitchFamily="34" charset="0"/>
                <a:cs typeface="Arial" panose="020B0604020202020204" pitchFamily="34" charset="0"/>
              </a:rPr>
              <a:t>Whitman, J.C., &amp; Woodward, T.S. (2011</a:t>
            </a:r>
            <a:r>
              <a:rPr lang="en-US" sz="1200" dirty="0" smtClean="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Psychonomic</a:t>
            </a:r>
            <a:r>
              <a:rPr lang="en-US" sz="1200" i="1" dirty="0">
                <a:latin typeface="Arial" panose="020B0604020202020204" pitchFamily="34" charset="0"/>
                <a:cs typeface="Arial" panose="020B0604020202020204" pitchFamily="34" charset="0"/>
              </a:rPr>
              <a:t> Bulletin &amp; </a:t>
            </a:r>
            <a:r>
              <a:rPr lang="en-US" sz="1200" i="1" dirty="0" smtClean="0">
                <a:latin typeface="Arial" panose="020B0604020202020204" pitchFamily="34" charset="0"/>
                <a:cs typeface="Arial" panose="020B0604020202020204" pitchFamily="34" charset="0"/>
              </a:rPr>
              <a:t>Review</a:t>
            </a:r>
            <a:endParaRPr lang="en-US" sz="1200" i="1" dirty="0">
              <a:latin typeface="Arial" panose="020B0604020202020204" pitchFamily="34" charset="0"/>
              <a:cs typeface="Arial" panose="020B0604020202020204" pitchFamily="34" charset="0"/>
            </a:endParaRPr>
          </a:p>
          <a:p>
            <a:pPr marL="228600" indent="-228600">
              <a:buFont typeface="+mj-lt"/>
              <a:buAutoNum type="arabicPeriod"/>
            </a:pPr>
            <a:r>
              <a:rPr lang="en-US" sz="1200" dirty="0" smtClean="0">
                <a:latin typeface="Arial" panose="020B0604020202020204" pitchFamily="34" charset="0"/>
                <a:cs typeface="Arial" panose="020B0604020202020204" pitchFamily="34" charset="0"/>
              </a:rPr>
              <a:t>Whitman,, J.C., Zhao, J &amp; Todd, R. (under review</a:t>
            </a:r>
            <a:r>
              <a:rPr lang="en-US" sz="1200"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Psychonomic</a:t>
            </a:r>
            <a:r>
              <a:rPr lang="en-US" sz="1200" i="1" dirty="0">
                <a:latin typeface="Arial" panose="020B0604020202020204" pitchFamily="34" charset="0"/>
                <a:cs typeface="Arial" panose="020B0604020202020204" pitchFamily="34" charset="0"/>
              </a:rPr>
              <a:t> Bulletin &amp; </a:t>
            </a:r>
            <a:r>
              <a:rPr lang="en-US" sz="1200" i="1" dirty="0" smtClean="0">
                <a:latin typeface="Arial" panose="020B0604020202020204" pitchFamily="34" charset="0"/>
                <a:cs typeface="Arial" panose="020B0604020202020204" pitchFamily="34" charset="0"/>
              </a:rPr>
              <a:t>Review</a:t>
            </a:r>
          </a:p>
        </p:txBody>
      </p:sp>
      <p:sp>
        <p:nvSpPr>
          <p:cNvPr id="17" name="TextBox 16"/>
          <p:cNvSpPr txBox="1"/>
          <p:nvPr/>
        </p:nvSpPr>
        <p:spPr>
          <a:xfrm>
            <a:off x="5487756" y="5364602"/>
            <a:ext cx="6403871" cy="1354217"/>
          </a:xfrm>
          <a:prstGeom prst="rect">
            <a:avLst/>
          </a:prstGeom>
          <a:solidFill>
            <a:srgbClr val="E4FFD1"/>
          </a:solidFill>
        </p:spPr>
        <p:txBody>
          <a:bodyPr wrap="square" rtlCol="0">
            <a:spAutoFit/>
          </a:bodyPr>
          <a:lstStyle/>
          <a:p>
            <a:pPr algn="ctr"/>
            <a:r>
              <a:rPr lang="en-CA" dirty="0" smtClean="0">
                <a:latin typeface="Arial" panose="020B0604020202020204" pitchFamily="34" charset="0"/>
                <a:cs typeface="Arial" panose="020B0604020202020204" pitchFamily="34" charset="0"/>
              </a:rPr>
              <a:t>Constrained PCA, genetics &amp; multi-unit recordings</a:t>
            </a:r>
          </a:p>
          <a:p>
            <a:pPr algn="ctr"/>
            <a:endParaRPr lang="en-US" sz="1600" b="1" dirty="0" smtClean="0">
              <a:latin typeface="Arial" panose="020B0604020202020204" pitchFamily="34" charset="0"/>
              <a:cs typeface="Arial" panose="020B0604020202020204" pitchFamily="34" charset="0"/>
            </a:endParaRPr>
          </a:p>
          <a:p>
            <a:pPr marL="228600" indent="-228600">
              <a:buFont typeface="+mj-lt"/>
              <a:buAutoNum type="arabicPeriod" startAt="22"/>
            </a:pPr>
            <a:r>
              <a:rPr lang="en-US" sz="1200" dirty="0">
                <a:latin typeface="Arial" panose="020B0604020202020204" pitchFamily="34" charset="0"/>
                <a:cs typeface="Arial" panose="020B0604020202020204" pitchFamily="34" charset="0"/>
              </a:rPr>
              <a:t>Ehlers, M. R., Whitman, J. C., Anderson, A. K., Müller, D. J., Freeman, N., </a:t>
            </a:r>
            <a:r>
              <a:rPr lang="en-US" sz="1200" dirty="0" err="1">
                <a:latin typeface="Arial" panose="020B0604020202020204" pitchFamily="34" charset="0"/>
                <a:cs typeface="Arial" panose="020B0604020202020204" pitchFamily="34" charset="0"/>
              </a:rPr>
              <a:t>Palombo</a:t>
            </a:r>
            <a:r>
              <a:rPr lang="en-US" sz="1200" dirty="0">
                <a:latin typeface="Arial" panose="020B0604020202020204" pitchFamily="34" charset="0"/>
                <a:cs typeface="Arial" panose="020B0604020202020204" pitchFamily="34" charset="0"/>
              </a:rPr>
              <a:t>, D. J., Levine, B., &amp; Todd, R. </a:t>
            </a:r>
            <a:r>
              <a:rPr lang="en-US" sz="1200" dirty="0" smtClean="0">
                <a:latin typeface="Arial" panose="020B0604020202020204" pitchFamily="34" charset="0"/>
                <a:cs typeface="Arial" panose="020B0604020202020204" pitchFamily="34" charset="0"/>
              </a:rPr>
              <a:t>M (under review). </a:t>
            </a:r>
            <a:r>
              <a:rPr lang="en-US" sz="1200" dirty="0" err="1" smtClean="0">
                <a:latin typeface="Arial" panose="020B0604020202020204" pitchFamily="34" charset="0"/>
                <a:cs typeface="Arial" panose="020B0604020202020204" pitchFamily="34" charset="0"/>
              </a:rPr>
              <a:t>PeerJ</a:t>
            </a:r>
            <a:r>
              <a:rPr lang="en-US" sz="1200" dirty="0" smtClean="0">
                <a:latin typeface="Arial" panose="020B0604020202020204" pitchFamily="34" charset="0"/>
                <a:cs typeface="Arial" panose="020B0604020202020204" pitchFamily="34" charset="0"/>
              </a:rPr>
              <a:t>.</a:t>
            </a:r>
          </a:p>
          <a:p>
            <a:pPr marL="228600" indent="-228600">
              <a:buFont typeface="+mj-lt"/>
              <a:buAutoNum type="arabicPeriod" startAt="22"/>
            </a:pPr>
            <a:r>
              <a:rPr lang="en-US" sz="1200" dirty="0" smtClean="0">
                <a:latin typeface="Arial" panose="020B0604020202020204" pitchFamily="34" charset="0"/>
                <a:cs typeface="Arial" panose="020B0604020202020204" pitchFamily="34" charset="0"/>
              </a:rPr>
              <a:t>Hyman</a:t>
            </a:r>
            <a:r>
              <a:rPr lang="en-US" sz="1200" dirty="0">
                <a:latin typeface="Arial" panose="020B0604020202020204" pitchFamily="34" charset="0"/>
                <a:cs typeface="Arial" panose="020B0604020202020204" pitchFamily="34" charset="0"/>
              </a:rPr>
              <a:t>, J. M., Whitman, J. C., </a:t>
            </a:r>
            <a:r>
              <a:rPr lang="en-US" sz="1200" dirty="0" err="1">
                <a:latin typeface="Arial" panose="020B0604020202020204" pitchFamily="34" charset="0"/>
                <a:cs typeface="Arial" panose="020B0604020202020204" pitchFamily="34" charset="0"/>
              </a:rPr>
              <a:t>Emberly</a:t>
            </a:r>
            <a:r>
              <a:rPr lang="en-US" sz="1200" dirty="0">
                <a:latin typeface="Arial" panose="020B0604020202020204" pitchFamily="34" charset="0"/>
                <a:cs typeface="Arial" panose="020B0604020202020204" pitchFamily="34" charset="0"/>
              </a:rPr>
              <a:t>, E., Woodward, T. S. &amp; </a:t>
            </a:r>
            <a:r>
              <a:rPr lang="en-US" sz="1200" dirty="0" err="1">
                <a:latin typeface="Arial" panose="020B0604020202020204" pitchFamily="34" charset="0"/>
                <a:cs typeface="Arial" panose="020B0604020202020204" pitchFamily="34" charset="0"/>
              </a:rPr>
              <a:t>Seamans</a:t>
            </a:r>
            <a:r>
              <a:rPr lang="en-US" sz="1200" dirty="0">
                <a:latin typeface="Arial" panose="020B0604020202020204" pitchFamily="34" charset="0"/>
                <a:cs typeface="Arial" panose="020B0604020202020204" pitchFamily="34" charset="0"/>
              </a:rPr>
              <a:t>, J. K. (2013). </a:t>
            </a:r>
            <a:r>
              <a:rPr lang="en-US" sz="1200" i="1" dirty="0" smtClean="0">
                <a:latin typeface="Arial" panose="020B0604020202020204" pitchFamily="34" charset="0"/>
                <a:cs typeface="Arial" panose="020B0604020202020204" pitchFamily="34" charset="0"/>
              </a:rPr>
              <a:t>Cerebral Cortex</a:t>
            </a:r>
            <a:endParaRPr lang="en-US" sz="1200" dirty="0">
              <a:latin typeface="Arial" panose="020B0604020202020204" pitchFamily="34" charset="0"/>
              <a:cs typeface="Arial" panose="020B0604020202020204" pitchFamily="34" charset="0"/>
            </a:endParaRPr>
          </a:p>
        </p:txBody>
      </p:sp>
      <p:sp>
        <p:nvSpPr>
          <p:cNvPr id="2" name="Rectangle 1"/>
          <p:cNvSpPr/>
          <p:nvPr/>
        </p:nvSpPr>
        <p:spPr>
          <a:xfrm>
            <a:off x="0" y="-3391"/>
            <a:ext cx="12249306" cy="6858000"/>
          </a:xfrm>
          <a:prstGeom prst="rect">
            <a:avLst/>
          </a:prstGeom>
          <a:gradFill flip="none" rotWithShape="1">
            <a:gsLst>
              <a:gs pos="29000">
                <a:schemeClr val="bg1">
                  <a:lumMod val="95000"/>
                  <a:alpha val="69000"/>
                </a:schemeClr>
              </a:gs>
              <a:gs pos="100000">
                <a:schemeClr val="bg2">
                  <a:alpha val="0"/>
                  <a:lumMod val="93000"/>
                  <a:lumOff val="7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46368" y="1020564"/>
            <a:ext cx="4499264" cy="4308872"/>
          </a:xfrm>
          <a:prstGeom prst="rect">
            <a:avLst/>
          </a:prstGeom>
          <a:solidFill>
            <a:srgbClr val="FFEECD"/>
          </a:solidFill>
          <a:ln w="28575">
            <a:solidFill>
              <a:schemeClr val="tx1"/>
            </a:solidFill>
          </a:ln>
        </p:spPr>
        <p:txBody>
          <a:bodyPr wrap="square" lIns="228600" rIns="228600" rtlCol="0">
            <a:spAutoFit/>
          </a:bodyPr>
          <a:lstStyle/>
          <a:p>
            <a:pPr algn="ctr"/>
            <a:endParaRPr lang="en-CA" dirty="0" smtClean="0">
              <a:latin typeface="Arial" panose="020B0604020202020204" pitchFamily="34" charset="0"/>
              <a:cs typeface="Arial" panose="020B0604020202020204" pitchFamily="34" charset="0"/>
            </a:endParaRPr>
          </a:p>
          <a:p>
            <a:pPr algn="ctr"/>
            <a:r>
              <a:rPr lang="en-CA" sz="2800" dirty="0" smtClean="0">
                <a:latin typeface="Arial" panose="020B0604020202020204" pitchFamily="34" charset="0"/>
                <a:cs typeface="Arial" panose="020B0604020202020204" pitchFamily="34" charset="0"/>
              </a:rPr>
              <a:t>Current &amp; Future Directions</a:t>
            </a:r>
          </a:p>
          <a:p>
            <a:pPr algn="ctr"/>
            <a:endParaRPr lang="en-US" sz="2000" b="1" dirty="0" smtClean="0">
              <a:latin typeface="Arial" panose="020B0604020202020204" pitchFamily="34" charset="0"/>
              <a:cs typeface="Arial" panose="020B0604020202020204" pitchFamily="34" charset="0"/>
            </a:endParaRPr>
          </a:p>
          <a:p>
            <a:r>
              <a:rPr lang="en-CA" sz="2000" dirty="0">
                <a:latin typeface="Arial" panose="020B0604020202020204" pitchFamily="34" charset="0"/>
                <a:cs typeface="Arial" panose="020B0604020202020204" pitchFamily="34" charset="0"/>
              </a:rPr>
              <a:t>How does the brain organize information in </a:t>
            </a:r>
            <a:r>
              <a:rPr lang="en-CA" sz="2000" dirty="0" smtClean="0">
                <a:latin typeface="Arial" panose="020B0604020202020204" pitchFamily="34" charset="0"/>
                <a:cs typeface="Arial" panose="020B0604020202020204" pitchFamily="34" charset="0"/>
              </a:rPr>
              <a:t>short-term memory</a:t>
            </a:r>
            <a:r>
              <a:rPr lang="en-CA" sz="2000" dirty="0">
                <a:latin typeface="Arial" panose="020B0604020202020204" pitchFamily="34" charset="0"/>
                <a:cs typeface="Arial" panose="020B0604020202020204" pitchFamily="34" charset="0"/>
              </a:rPr>
              <a:t>?</a:t>
            </a:r>
          </a:p>
          <a:p>
            <a:endParaRPr lang="en-CA" sz="2000" dirty="0">
              <a:latin typeface="Arial" panose="020B0604020202020204" pitchFamily="34" charset="0"/>
              <a:cs typeface="Arial" panose="020B0604020202020204" pitchFamily="34" charset="0"/>
            </a:endParaRPr>
          </a:p>
          <a:p>
            <a:r>
              <a:rPr lang="en-CA" sz="2000" dirty="0">
                <a:latin typeface="Arial" panose="020B0604020202020204" pitchFamily="34" charset="0"/>
                <a:cs typeface="Arial" panose="020B0604020202020204" pitchFamily="34" charset="0"/>
              </a:rPr>
              <a:t>What </a:t>
            </a:r>
            <a:r>
              <a:rPr lang="en-CA" sz="2000" dirty="0" smtClean="0">
                <a:latin typeface="Arial" panose="020B0604020202020204" pitchFamily="34" charset="0"/>
                <a:cs typeface="Arial" panose="020B0604020202020204" pitchFamily="34" charset="0"/>
              </a:rPr>
              <a:t>roles do different </a:t>
            </a:r>
            <a:r>
              <a:rPr lang="en-CA" sz="2000" dirty="0">
                <a:latin typeface="Arial" panose="020B0604020202020204" pitchFamily="34" charset="0"/>
                <a:cs typeface="Arial" panose="020B0604020202020204" pitchFamily="34" charset="0"/>
              </a:rPr>
              <a:t>frequencies of </a:t>
            </a:r>
            <a:r>
              <a:rPr lang="en-CA" sz="2000" dirty="0" smtClean="0">
                <a:latin typeface="Arial" panose="020B0604020202020204" pitchFamily="34" charset="0"/>
                <a:cs typeface="Arial" panose="020B0604020202020204" pitchFamily="34" charset="0"/>
              </a:rPr>
              <a:t>oscillations play in memory?</a:t>
            </a:r>
            <a:endParaRPr lang="en-CA" sz="2000" dirty="0">
              <a:latin typeface="Arial" panose="020B0604020202020204" pitchFamily="34" charset="0"/>
              <a:cs typeface="Arial" panose="020B0604020202020204" pitchFamily="34" charset="0"/>
            </a:endParaRPr>
          </a:p>
          <a:p>
            <a:endParaRPr lang="en-CA" sz="2000" dirty="0">
              <a:latin typeface="Arial" panose="020B0604020202020204" pitchFamily="34" charset="0"/>
              <a:cs typeface="Arial" panose="020B0604020202020204" pitchFamily="34" charset="0"/>
            </a:endParaRPr>
          </a:p>
          <a:p>
            <a:r>
              <a:rPr lang="en-CA" sz="2000" dirty="0" smtClean="0">
                <a:latin typeface="Arial" panose="020B0604020202020204" pitchFamily="34" charset="0"/>
                <a:cs typeface="Arial" panose="020B0604020202020204" pitchFamily="34" charset="0"/>
              </a:rPr>
              <a:t>What about coupling </a:t>
            </a:r>
            <a:r>
              <a:rPr lang="en-CA" sz="2000" dirty="0">
                <a:latin typeface="Arial" panose="020B0604020202020204" pitchFamily="34" charset="0"/>
                <a:cs typeface="Arial" panose="020B0604020202020204" pitchFamily="34" charset="0"/>
              </a:rPr>
              <a:t>between frequencies?</a:t>
            </a:r>
            <a:endParaRPr lang="en-US" sz="2000" dirty="0">
              <a:latin typeface="Arial" panose="020B0604020202020204" pitchFamily="34" charset="0"/>
              <a:cs typeface="Arial" panose="020B0604020202020204" pitchFamily="34" charset="0"/>
            </a:endParaRPr>
          </a:p>
          <a:p>
            <a:endParaRPr 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589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
          <p:cNvSpPr txBox="1">
            <a:spLocks noChangeArrowheads="1"/>
          </p:cNvSpPr>
          <p:nvPr/>
        </p:nvSpPr>
        <p:spPr bwMode="auto">
          <a:xfrm>
            <a:off x="1077303" y="1440860"/>
            <a:ext cx="9984236" cy="195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dirty="0" smtClean="0">
                <a:latin typeface="Arial" panose="020B0604020202020204" pitchFamily="34" charset="0"/>
              </a:rPr>
              <a:t>In probabilistic reasoning tasks, delusional schizophrenia patients overestimate the probability of the hypothesis best supported by the evidence, relative to:</a:t>
            </a:r>
          </a:p>
        </p:txBody>
      </p:sp>
      <p:sp>
        <p:nvSpPr>
          <p:cNvPr id="4" name="TextBox 1"/>
          <p:cNvSpPr txBox="1">
            <a:spLocks noChangeArrowheads="1"/>
          </p:cNvSpPr>
          <p:nvPr/>
        </p:nvSpPr>
        <p:spPr bwMode="auto">
          <a:xfrm>
            <a:off x="1077303" y="3414357"/>
            <a:ext cx="99842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1200150" lvl="1" indent="-457200">
              <a:lnSpc>
                <a:spcPct val="150000"/>
              </a:lnSpc>
              <a:spcBef>
                <a:spcPct val="0"/>
              </a:spcBef>
              <a:buFont typeface="Arial" panose="020B0604020202020204" pitchFamily="34" charset="0"/>
              <a:buChar char="•"/>
            </a:pPr>
            <a:r>
              <a:rPr lang="en-CA" altLang="en-US" dirty="0" smtClean="0">
                <a:latin typeface="Arial" panose="020B0604020202020204" pitchFamily="34" charset="0"/>
              </a:rPr>
              <a:t>non-delusional schizophrenia patients</a:t>
            </a:r>
          </a:p>
          <a:p>
            <a:pPr marL="1200150" lvl="1" indent="-457200">
              <a:lnSpc>
                <a:spcPct val="150000"/>
              </a:lnSpc>
              <a:spcBef>
                <a:spcPct val="0"/>
              </a:spcBef>
              <a:buFont typeface="Arial" panose="020B0604020202020204" pitchFamily="34" charset="0"/>
              <a:buChar char="•"/>
            </a:pPr>
            <a:r>
              <a:rPr lang="en-CA" altLang="en-US" dirty="0">
                <a:latin typeface="Arial" panose="020B0604020202020204" pitchFamily="34" charset="0"/>
              </a:rPr>
              <a:t>h</a:t>
            </a:r>
            <a:r>
              <a:rPr lang="en-CA" altLang="en-US" dirty="0" smtClean="0">
                <a:latin typeface="Arial" panose="020B0604020202020204" pitchFamily="34" charset="0"/>
              </a:rPr>
              <a:t>ealthy controls</a:t>
            </a:r>
          </a:p>
          <a:p>
            <a:pPr marL="1200150" lvl="1" indent="-457200">
              <a:lnSpc>
                <a:spcPct val="150000"/>
              </a:lnSpc>
              <a:spcBef>
                <a:spcPct val="0"/>
              </a:spcBef>
              <a:buFont typeface="Arial" panose="020B0604020202020204" pitchFamily="34" charset="0"/>
              <a:buChar char="•"/>
            </a:pPr>
            <a:r>
              <a:rPr lang="en-CA" altLang="en-US" dirty="0">
                <a:latin typeface="Arial" panose="020B0604020202020204" pitchFamily="34" charset="0"/>
              </a:rPr>
              <a:t>m</a:t>
            </a:r>
            <a:r>
              <a:rPr lang="en-CA" altLang="en-US" dirty="0" smtClean="0">
                <a:latin typeface="Arial" panose="020B0604020202020204" pitchFamily="34" charset="0"/>
              </a:rPr>
              <a:t>athematical norm</a:t>
            </a:r>
          </a:p>
        </p:txBody>
      </p:sp>
      <p:sp>
        <p:nvSpPr>
          <p:cNvPr id="5" name="TextBox 1"/>
          <p:cNvSpPr txBox="1">
            <a:spLocks noChangeArrowheads="1"/>
          </p:cNvSpPr>
          <p:nvPr/>
        </p:nvSpPr>
        <p:spPr bwMode="auto">
          <a:xfrm>
            <a:off x="1077303" y="5467683"/>
            <a:ext cx="9984236"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nSpc>
                <a:spcPct val="150000"/>
              </a:lnSpc>
              <a:spcBef>
                <a:spcPct val="0"/>
              </a:spcBef>
              <a:buFont typeface="Wingdings" panose="05000000000000000000" pitchFamily="2" charset="2"/>
              <a:buChar char="Ø"/>
            </a:pPr>
            <a:r>
              <a:rPr lang="en-CA" altLang="en-US" sz="2800" i="1" dirty="0" err="1" smtClean="0">
                <a:latin typeface="Arial" panose="020B0604020202020204" pitchFamily="34" charset="0"/>
              </a:rPr>
              <a:t>hypersalience</a:t>
            </a:r>
            <a:r>
              <a:rPr lang="en-CA" altLang="en-US" sz="2800" dirty="0" smtClean="0">
                <a:latin typeface="Arial" panose="020B0604020202020204" pitchFamily="34" charset="0"/>
              </a:rPr>
              <a:t> of evidence-hypothesis matches</a:t>
            </a:r>
          </a:p>
        </p:txBody>
      </p:sp>
      <p:sp>
        <p:nvSpPr>
          <p:cNvPr id="6" name="TextBox 1"/>
          <p:cNvSpPr txBox="1">
            <a:spLocks noChangeArrowheads="1"/>
          </p:cNvSpPr>
          <p:nvPr/>
        </p:nvSpPr>
        <p:spPr bwMode="auto">
          <a:xfrm>
            <a:off x="4772582" y="203966"/>
            <a:ext cx="26468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Background</a:t>
            </a:r>
            <a:endParaRPr lang="en-US" altLang="en-US" sz="3600" dirty="0">
              <a:solidFill>
                <a:schemeClr val="bg1"/>
              </a:solidFill>
              <a:latin typeface="Arial" panose="020B0604020202020204" pitchFamily="34" charset="0"/>
            </a:endParaRPr>
          </a:p>
        </p:txBody>
      </p:sp>
    </p:spTree>
    <p:extLst>
      <p:ext uri="{BB962C8B-B14F-4D97-AF65-F5344CB8AC3E}">
        <p14:creationId xmlns:p14="http://schemas.microsoft.com/office/powerpoint/2010/main" val="10069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p:cNvSpPr txBox="1">
            <a:spLocks noChangeArrowheads="1"/>
          </p:cNvSpPr>
          <p:nvPr/>
        </p:nvSpPr>
        <p:spPr bwMode="auto">
          <a:xfrm>
            <a:off x="4028796" y="203966"/>
            <a:ext cx="41344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Research Question</a:t>
            </a:r>
            <a:endParaRPr lang="en-US" altLang="en-US" sz="3600" dirty="0">
              <a:solidFill>
                <a:schemeClr val="bg1"/>
              </a:solidFill>
              <a:latin typeface="Arial" panose="020B0604020202020204" pitchFamily="34" charset="0"/>
            </a:endParaRPr>
          </a:p>
        </p:txBody>
      </p:sp>
      <p:sp>
        <p:nvSpPr>
          <p:cNvPr id="101" name="TextBox 1"/>
          <p:cNvSpPr txBox="1">
            <a:spLocks noChangeArrowheads="1"/>
          </p:cNvSpPr>
          <p:nvPr/>
        </p:nvSpPr>
        <p:spPr bwMode="auto">
          <a:xfrm>
            <a:off x="1401127" y="1371769"/>
            <a:ext cx="938974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nSpc>
                <a:spcPct val="150000"/>
              </a:lnSpc>
              <a:spcBef>
                <a:spcPct val="0"/>
              </a:spcBef>
            </a:pPr>
            <a:r>
              <a:rPr lang="en-CA" altLang="en-US" sz="2800" dirty="0" smtClean="0">
                <a:latin typeface="Arial" panose="020B0604020202020204" pitchFamily="34" charset="0"/>
              </a:rPr>
              <a:t>What underlies judgments of evidence-hypothesis matches, in healthy individuals?</a:t>
            </a:r>
          </a:p>
        </p:txBody>
      </p:sp>
      <p:sp>
        <p:nvSpPr>
          <p:cNvPr id="4" name="TextBox 1"/>
          <p:cNvSpPr txBox="1">
            <a:spLocks noChangeArrowheads="1"/>
          </p:cNvSpPr>
          <p:nvPr/>
        </p:nvSpPr>
        <p:spPr bwMode="auto">
          <a:xfrm>
            <a:off x="1401127" y="3128171"/>
            <a:ext cx="938974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nSpc>
                <a:spcPct val="150000"/>
              </a:lnSpc>
              <a:spcBef>
                <a:spcPct val="0"/>
              </a:spcBef>
            </a:pPr>
            <a:r>
              <a:rPr lang="en-CA" altLang="en-US" sz="2800" dirty="0" smtClean="0">
                <a:latin typeface="Arial" panose="020B0604020202020204" pitchFamily="34" charset="0"/>
              </a:rPr>
              <a:t>cognitive coherence: the evidence &amp; hypothesis should form a more stable, salient mental representation (gestalt)</a:t>
            </a:r>
          </a:p>
        </p:txBody>
      </p:sp>
      <p:sp>
        <p:nvSpPr>
          <p:cNvPr id="5" name="TextBox 1"/>
          <p:cNvSpPr txBox="1">
            <a:spLocks noChangeArrowheads="1"/>
          </p:cNvSpPr>
          <p:nvPr/>
        </p:nvSpPr>
        <p:spPr bwMode="auto">
          <a:xfrm>
            <a:off x="1401127" y="5530903"/>
            <a:ext cx="93897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nSpc>
                <a:spcPct val="150000"/>
              </a:lnSpc>
              <a:spcBef>
                <a:spcPct val="0"/>
              </a:spcBef>
            </a:pPr>
            <a:r>
              <a:rPr lang="en-CA" altLang="en-US" sz="2800" dirty="0" smtClean="0">
                <a:latin typeface="Arial" panose="020B0604020202020204" pitchFamily="34" charset="0"/>
              </a:rPr>
              <a:t>What neural mechanisms are involved?</a:t>
            </a:r>
            <a:endParaRPr lang="en-CA" altLang="en-US" sz="2800" dirty="0">
              <a:latin typeface="Arial" panose="020B0604020202020204" pitchFamily="34" charset="0"/>
            </a:endParaRPr>
          </a:p>
        </p:txBody>
      </p:sp>
    </p:spTree>
    <p:extLst>
      <p:ext uri="{BB962C8B-B14F-4D97-AF65-F5344CB8AC3E}">
        <p14:creationId xmlns:p14="http://schemas.microsoft.com/office/powerpoint/2010/main" val="267841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06115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p:cNvSpPr txBox="1">
            <a:spLocks noChangeArrowheads="1"/>
          </p:cNvSpPr>
          <p:nvPr/>
        </p:nvSpPr>
        <p:spPr bwMode="auto">
          <a:xfrm>
            <a:off x="3990328" y="203966"/>
            <a:ext cx="42114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CA" altLang="en-US" sz="3600" dirty="0" smtClean="0">
                <a:solidFill>
                  <a:schemeClr val="bg1"/>
                </a:solidFill>
                <a:latin typeface="Arial" panose="020B0604020202020204" pitchFamily="34" charset="0"/>
              </a:rPr>
              <a:t>Cognitive Paradigm</a:t>
            </a:r>
            <a:endParaRPr lang="en-US" altLang="en-US" sz="3600" dirty="0">
              <a:solidFill>
                <a:schemeClr val="bg1"/>
              </a:solidFill>
              <a:latin typeface="Arial" panose="020B0604020202020204" pitchFamily="34" charset="0"/>
            </a:endParaRPr>
          </a:p>
        </p:txBody>
      </p:sp>
      <p:sp>
        <p:nvSpPr>
          <p:cNvPr id="101" name="TextBox 1"/>
          <p:cNvSpPr txBox="1">
            <a:spLocks noChangeArrowheads="1"/>
          </p:cNvSpPr>
          <p:nvPr/>
        </p:nvSpPr>
        <p:spPr bwMode="auto">
          <a:xfrm>
            <a:off x="1401127" y="2090172"/>
            <a:ext cx="938974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None/>
            </a:pPr>
            <a:r>
              <a:rPr lang="en-CA" altLang="en-US" sz="2800" dirty="0" smtClean="0">
                <a:latin typeface="Arial" panose="020B0604020202020204" pitchFamily="34" charset="0"/>
              </a:rPr>
              <a:t>To investigate the brain systems involved in hypothesis judgment, we used a cognitive task with objectively quantifiable evidence strength and two competing hypotheses.</a:t>
            </a:r>
          </a:p>
        </p:txBody>
      </p:sp>
    </p:spTree>
    <p:extLst>
      <p:ext uri="{BB962C8B-B14F-4D97-AF65-F5344CB8AC3E}">
        <p14:creationId xmlns:p14="http://schemas.microsoft.com/office/powerpoint/2010/main" val="27589522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33563" y="494759"/>
            <a:ext cx="8524875" cy="6137275"/>
            <a:chOff x="2939628" y="494759"/>
            <a:chExt cx="8524875" cy="6137275"/>
          </a:xfrm>
        </p:grpSpPr>
        <p:pic>
          <p:nvPicPr>
            <p:cNvPr id="22" name="Picture 3" descr="rivers_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628" y="494759"/>
              <a:ext cx="8524875"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998" y="3728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7398" y="4261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798" y="4033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7"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198" y="3499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598" y="4338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798" y="3957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398" y="4642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1"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598" y="4719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998" y="3195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3"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998" y="3499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4"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5398" y="3728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5"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598" y="4109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6"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5598" y="3728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7"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998" y="3880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8"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798" y="3728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9"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398" y="4033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0"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198" y="2966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1"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398" y="4414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2"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798" y="3118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3"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698" y="44777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098" y="41729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5"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798" y="3499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6"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198" y="4033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7"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598" y="3728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8"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0498" y="37157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9"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898" y="42491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0"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298" y="39443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1"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498" y="26616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2"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898" y="3195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33"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298" y="2890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5998" y="3195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5"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98" y="3347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36"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0798" y="3499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37"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1798" y="26616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38"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7398" y="2890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39"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798" y="3195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0"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1198" y="34236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1"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9398" y="3118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2"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8598" y="2433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3"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2398" y="2814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5598" y="3347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5"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798" y="2814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6"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2898" y="2966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47"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3898" y="2128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48"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498" y="22806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9"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598" y="3652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50"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398" y="2737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51"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5198" y="2966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52"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8" y="42491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53"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5598" y="34109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5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198" y="35633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5"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998" y="3880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56"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398" y="3576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57"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7398" y="38808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58"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7398" y="3576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59"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598" y="3347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60"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598" y="3957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61"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0360" y="24886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62"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1360" y="30982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63"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498" y="33474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64"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6160" y="24886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65"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760" y="30982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66"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5760" y="26410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67"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9598" y="32712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8"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6760" y="27172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69"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360" y="31744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70" descr="blackfish_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760" y="3250659"/>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71"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4198" y="2814097"/>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5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400000">
              <a:off x="8422808" y="5798378"/>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5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0446" y="5684645"/>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54" descr="whitefish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00000" flipV="1">
              <a:off x="8901748" y="5798376"/>
              <a:ext cx="1651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157624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63619" y="0"/>
            <a:ext cx="9264762" cy="6948572"/>
            <a:chOff x="1463619" y="-90572"/>
            <a:chExt cx="9264762" cy="6948572"/>
          </a:xfrm>
        </p:grpSpPr>
        <p:pic>
          <p:nvPicPr>
            <p:cNvPr id="105" name="Picture 117" descr="meg_expt_screenshot_cmpsncond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3619" y="-90572"/>
              <a:ext cx="9264762" cy="694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05"/>
            <p:cNvSpPr txBox="1"/>
            <p:nvPr/>
          </p:nvSpPr>
          <p:spPr>
            <a:xfrm>
              <a:off x="6274675" y="5051064"/>
              <a:ext cx="1404552" cy="338554"/>
            </a:xfrm>
            <a:prstGeom prst="rect">
              <a:avLst/>
            </a:prstGeom>
            <a:solidFill>
              <a:schemeClr val="tx1">
                <a:lumMod val="65000"/>
                <a:lumOff val="35000"/>
              </a:schemeClr>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d</a:t>
              </a:r>
              <a:r>
                <a:rPr lang="en-US" sz="1600" dirty="0" smtClean="0">
                  <a:solidFill>
                    <a:schemeClr val="bg1"/>
                  </a:solidFill>
                  <a:latin typeface="Arial" panose="020B0604020202020204" pitchFamily="34" charset="0"/>
                  <a:cs typeface="Arial" panose="020B0604020202020204" pitchFamily="34" charset="0"/>
                </a:rPr>
                <a:t>efinitely true</a:t>
              </a:r>
              <a:endParaRPr lang="en-US" sz="1600" dirty="0">
                <a:solidFill>
                  <a:schemeClr val="bg1"/>
                </a:solidFill>
                <a:latin typeface="Arial" panose="020B0604020202020204" pitchFamily="34" charset="0"/>
                <a:cs typeface="Arial" panose="020B0604020202020204" pitchFamily="34" charset="0"/>
              </a:endParaRPr>
            </a:p>
          </p:txBody>
        </p:sp>
        <p:sp>
          <p:nvSpPr>
            <p:cNvPr id="107" name="TextBox 106"/>
            <p:cNvSpPr txBox="1"/>
            <p:nvPr/>
          </p:nvSpPr>
          <p:spPr>
            <a:xfrm>
              <a:off x="6274675" y="6442346"/>
              <a:ext cx="1151277" cy="338554"/>
            </a:xfrm>
            <a:prstGeom prst="rect">
              <a:avLst/>
            </a:prstGeom>
            <a:solidFill>
              <a:schemeClr val="tx1">
                <a:lumMod val="65000"/>
                <a:lumOff val="35000"/>
              </a:schemeClr>
            </a:solidFill>
          </p:spPr>
          <p:txBody>
            <a:bodyPr wrap="none" rtlCol="0">
              <a:spAutoFit/>
            </a:bodyPr>
            <a:lstStyle/>
            <a:p>
              <a:r>
                <a:rPr lang="en-US" sz="1600" dirty="0" smtClean="0">
                  <a:solidFill>
                    <a:schemeClr val="bg1"/>
                  </a:solidFill>
                  <a:latin typeface="Arial" panose="020B0604020202020204" pitchFamily="34" charset="0"/>
                  <a:cs typeface="Arial" panose="020B0604020202020204" pitchFamily="34" charset="0"/>
                </a:rPr>
                <a:t>impossible</a:t>
              </a:r>
              <a:endParaRPr lang="en-US" sz="1600" dirty="0">
                <a:solidFill>
                  <a:schemeClr val="bg1"/>
                </a:solidFill>
                <a:latin typeface="Arial" panose="020B0604020202020204" pitchFamily="34" charset="0"/>
                <a:cs typeface="Arial" panose="020B0604020202020204" pitchFamily="34" charset="0"/>
              </a:endParaRPr>
            </a:p>
          </p:txBody>
        </p:sp>
        <p:sp>
          <p:nvSpPr>
            <p:cNvPr id="108" name="TextBox 107"/>
            <p:cNvSpPr txBox="1"/>
            <p:nvPr/>
          </p:nvSpPr>
          <p:spPr>
            <a:xfrm>
              <a:off x="6274675" y="5623217"/>
              <a:ext cx="3578772" cy="584775"/>
            </a:xfrm>
            <a:prstGeom prst="rect">
              <a:avLst/>
            </a:prstGeom>
            <a:solidFill>
              <a:schemeClr val="tx1">
                <a:lumMod val="65000"/>
                <a:lumOff val="35000"/>
              </a:schemeClr>
            </a:solid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j</a:t>
              </a:r>
              <a:r>
                <a:rPr lang="en-US" sz="1600" dirty="0" smtClean="0">
                  <a:solidFill>
                    <a:schemeClr val="bg1"/>
                  </a:solidFill>
                  <a:latin typeface="Arial" panose="020B0604020202020204" pitchFamily="34" charset="0"/>
                  <a:cs typeface="Arial" panose="020B0604020202020204" pitchFamily="34" charset="0"/>
                </a:rPr>
                <a:t>umping WHITE fish from </a:t>
              </a:r>
              <a:r>
                <a:rPr lang="en-US" sz="1600" dirty="0" err="1" smtClean="0">
                  <a:solidFill>
                    <a:schemeClr val="bg1"/>
                  </a:solidFill>
                  <a:latin typeface="Arial" panose="020B0604020202020204" pitchFamily="34" charset="0"/>
                  <a:cs typeface="Arial" panose="020B0604020202020204" pitchFamily="34" charset="0"/>
                </a:rPr>
                <a:t>LEFT-hand</a:t>
              </a:r>
              <a:r>
                <a:rPr lang="en-US" sz="1600" dirty="0" smtClean="0">
                  <a:solidFill>
                    <a:schemeClr val="bg1"/>
                  </a:solidFill>
                  <a:latin typeface="Arial" panose="020B0604020202020204" pitchFamily="34" charset="0"/>
                  <a:cs typeface="Arial" panose="020B0604020202020204" pitchFamily="34" charset="0"/>
                </a:rPr>
                <a:t> lake rather than </a:t>
              </a:r>
              <a:r>
                <a:rPr lang="en-US" sz="1600" dirty="0" err="1" smtClean="0">
                  <a:solidFill>
                    <a:schemeClr val="bg1"/>
                  </a:solidFill>
                  <a:latin typeface="Arial" panose="020B0604020202020204" pitchFamily="34" charset="0"/>
                  <a:cs typeface="Arial" panose="020B0604020202020204" pitchFamily="34" charset="0"/>
                </a:rPr>
                <a:t>RIGHT-hand</a:t>
              </a:r>
              <a:r>
                <a:rPr lang="en-US" sz="1600" dirty="0" smtClean="0">
                  <a:solidFill>
                    <a:schemeClr val="bg1"/>
                  </a:solidFill>
                  <a:latin typeface="Arial" panose="020B0604020202020204" pitchFamily="34" charset="0"/>
                  <a:cs typeface="Arial" panose="020B0604020202020204" pitchFamily="34" charset="0"/>
                </a:rPr>
                <a:t> lake</a:t>
              </a:r>
              <a:endParaRPr lang="en-US" sz="16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18620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63619" y="0"/>
            <a:ext cx="9264762" cy="6948572"/>
            <a:chOff x="1463619" y="-90572"/>
            <a:chExt cx="9264762" cy="6948572"/>
          </a:xfrm>
        </p:grpSpPr>
        <p:pic>
          <p:nvPicPr>
            <p:cNvPr id="105" name="Picture 117" descr="meg_expt_screenshot_cmpsncond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3619" y="-90572"/>
              <a:ext cx="9264762" cy="694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05"/>
            <p:cNvSpPr txBox="1"/>
            <p:nvPr/>
          </p:nvSpPr>
          <p:spPr>
            <a:xfrm>
              <a:off x="6274675" y="5051064"/>
              <a:ext cx="1404552" cy="338554"/>
            </a:xfrm>
            <a:prstGeom prst="rect">
              <a:avLst/>
            </a:prstGeom>
            <a:solidFill>
              <a:schemeClr val="tx1">
                <a:lumMod val="65000"/>
                <a:lumOff val="35000"/>
              </a:schemeClr>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d</a:t>
              </a:r>
              <a:r>
                <a:rPr lang="en-US" sz="1600" dirty="0" smtClean="0">
                  <a:solidFill>
                    <a:schemeClr val="bg1"/>
                  </a:solidFill>
                  <a:latin typeface="Arial" panose="020B0604020202020204" pitchFamily="34" charset="0"/>
                  <a:cs typeface="Arial" panose="020B0604020202020204" pitchFamily="34" charset="0"/>
                </a:rPr>
                <a:t>efinitely true</a:t>
              </a:r>
              <a:endParaRPr lang="en-US" sz="1600" dirty="0">
                <a:solidFill>
                  <a:schemeClr val="bg1"/>
                </a:solidFill>
                <a:latin typeface="Arial" panose="020B0604020202020204" pitchFamily="34" charset="0"/>
                <a:cs typeface="Arial" panose="020B0604020202020204" pitchFamily="34" charset="0"/>
              </a:endParaRPr>
            </a:p>
          </p:txBody>
        </p:sp>
        <p:sp>
          <p:nvSpPr>
            <p:cNvPr id="107" name="TextBox 106"/>
            <p:cNvSpPr txBox="1"/>
            <p:nvPr/>
          </p:nvSpPr>
          <p:spPr>
            <a:xfrm>
              <a:off x="6274675" y="6442346"/>
              <a:ext cx="1151277" cy="338554"/>
            </a:xfrm>
            <a:prstGeom prst="rect">
              <a:avLst/>
            </a:prstGeom>
            <a:solidFill>
              <a:schemeClr val="tx1">
                <a:lumMod val="65000"/>
                <a:lumOff val="35000"/>
              </a:schemeClr>
            </a:solidFill>
          </p:spPr>
          <p:txBody>
            <a:bodyPr wrap="none" rtlCol="0">
              <a:spAutoFit/>
            </a:bodyPr>
            <a:lstStyle/>
            <a:p>
              <a:r>
                <a:rPr lang="en-US" sz="1600" dirty="0" smtClean="0">
                  <a:solidFill>
                    <a:schemeClr val="bg1"/>
                  </a:solidFill>
                  <a:latin typeface="Arial" panose="020B0604020202020204" pitchFamily="34" charset="0"/>
                  <a:cs typeface="Arial" panose="020B0604020202020204" pitchFamily="34" charset="0"/>
                </a:rPr>
                <a:t>impossible</a:t>
              </a:r>
              <a:endParaRPr lang="en-US" sz="1600" dirty="0">
                <a:solidFill>
                  <a:schemeClr val="bg1"/>
                </a:solidFill>
                <a:latin typeface="Arial" panose="020B0604020202020204" pitchFamily="34" charset="0"/>
                <a:cs typeface="Arial" panose="020B0604020202020204" pitchFamily="34" charset="0"/>
              </a:endParaRPr>
            </a:p>
          </p:txBody>
        </p:sp>
        <p:sp>
          <p:nvSpPr>
            <p:cNvPr id="108" name="TextBox 107"/>
            <p:cNvSpPr txBox="1"/>
            <p:nvPr/>
          </p:nvSpPr>
          <p:spPr>
            <a:xfrm>
              <a:off x="6274675" y="5623217"/>
              <a:ext cx="3578772" cy="584775"/>
            </a:xfrm>
            <a:prstGeom prst="rect">
              <a:avLst/>
            </a:prstGeom>
            <a:solidFill>
              <a:schemeClr val="tx1">
                <a:lumMod val="65000"/>
                <a:lumOff val="35000"/>
              </a:schemeClr>
            </a:solid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j</a:t>
              </a:r>
              <a:r>
                <a:rPr lang="en-US" sz="1600" dirty="0" smtClean="0">
                  <a:solidFill>
                    <a:schemeClr val="bg1"/>
                  </a:solidFill>
                  <a:latin typeface="Arial" panose="020B0604020202020204" pitchFamily="34" charset="0"/>
                  <a:cs typeface="Arial" panose="020B0604020202020204" pitchFamily="34" charset="0"/>
                </a:rPr>
                <a:t>umping WHITE fish from </a:t>
              </a:r>
              <a:r>
                <a:rPr lang="en-US" sz="1600" dirty="0" err="1" smtClean="0">
                  <a:solidFill>
                    <a:schemeClr val="bg1"/>
                  </a:solidFill>
                  <a:latin typeface="Arial" panose="020B0604020202020204" pitchFamily="34" charset="0"/>
                  <a:cs typeface="Arial" panose="020B0604020202020204" pitchFamily="34" charset="0"/>
                </a:rPr>
                <a:t>LEFT-hand</a:t>
              </a:r>
              <a:r>
                <a:rPr lang="en-US" sz="1600" dirty="0" smtClean="0">
                  <a:solidFill>
                    <a:schemeClr val="bg1"/>
                  </a:solidFill>
                  <a:latin typeface="Arial" panose="020B0604020202020204" pitchFamily="34" charset="0"/>
                  <a:cs typeface="Arial" panose="020B0604020202020204" pitchFamily="34" charset="0"/>
                </a:rPr>
                <a:t> lake rather than </a:t>
              </a:r>
              <a:r>
                <a:rPr lang="en-US" sz="1600" dirty="0" err="1" smtClean="0">
                  <a:solidFill>
                    <a:schemeClr val="bg1"/>
                  </a:solidFill>
                  <a:latin typeface="Arial" panose="020B0604020202020204" pitchFamily="34" charset="0"/>
                  <a:cs typeface="Arial" panose="020B0604020202020204" pitchFamily="34" charset="0"/>
                </a:rPr>
                <a:t>RIGHT-hand</a:t>
              </a:r>
              <a:r>
                <a:rPr lang="en-US" sz="1600" dirty="0" smtClean="0">
                  <a:solidFill>
                    <a:schemeClr val="bg1"/>
                  </a:solidFill>
                  <a:latin typeface="Arial" panose="020B0604020202020204" pitchFamily="34" charset="0"/>
                  <a:cs typeface="Arial" panose="020B0604020202020204" pitchFamily="34" charset="0"/>
                </a:rPr>
                <a:t> lake</a:t>
              </a:r>
              <a:endParaRPr lang="en-US" sz="1600" dirty="0">
                <a:solidFill>
                  <a:schemeClr val="bg1"/>
                </a:solidFill>
                <a:latin typeface="Arial" panose="020B0604020202020204" pitchFamily="34" charset="0"/>
                <a:cs typeface="Arial" panose="020B0604020202020204" pitchFamily="34" charset="0"/>
              </a:endParaRPr>
            </a:p>
          </p:txBody>
        </p:sp>
      </p:grpSp>
      <p:sp>
        <p:nvSpPr>
          <p:cNvPr id="2" name="TextBox 1"/>
          <p:cNvSpPr txBox="1"/>
          <p:nvPr/>
        </p:nvSpPr>
        <p:spPr>
          <a:xfrm>
            <a:off x="152400" y="1642533"/>
            <a:ext cx="1311219" cy="646331"/>
          </a:xfrm>
          <a:prstGeom prst="rect">
            <a:avLst/>
          </a:prstGeom>
          <a:solidFill>
            <a:schemeClr val="bg1"/>
          </a:solidFill>
          <a:ln>
            <a:solidFill>
              <a:schemeClr val="tx1"/>
            </a:solidFill>
          </a:ln>
        </p:spPr>
        <p:txBody>
          <a:bodyPr wrap="square" rtlCol="0">
            <a:spAutoFit/>
          </a:bodyPr>
          <a:lstStyle/>
          <a:p>
            <a:r>
              <a:rPr lang="en-CA" dirty="0">
                <a:latin typeface="Arial" panose="020B0604020202020204" pitchFamily="34" charset="0"/>
                <a:cs typeface="Arial" panose="020B0604020202020204" pitchFamily="34" charset="0"/>
              </a:rPr>
              <a:t>f</a:t>
            </a:r>
            <a:r>
              <a:rPr lang="en-CA" dirty="0" smtClean="0">
                <a:latin typeface="Arial" panose="020B0604020202020204" pitchFamily="34" charset="0"/>
                <a:cs typeface="Arial" panose="020B0604020202020204" pitchFamily="34" charset="0"/>
              </a:rPr>
              <a:t>ocal hypothesis</a:t>
            </a:r>
            <a:endParaRPr lang="en-CA" dirty="0">
              <a:latin typeface="Arial" panose="020B0604020202020204" pitchFamily="34" charset="0"/>
              <a:cs typeface="Arial" panose="020B0604020202020204" pitchFamily="34" charset="0"/>
            </a:endParaRPr>
          </a:p>
        </p:txBody>
      </p:sp>
      <p:cxnSp>
        <p:nvCxnSpPr>
          <p:cNvPr id="4" name="Straight Arrow Connector 3"/>
          <p:cNvCxnSpPr/>
          <p:nvPr/>
        </p:nvCxnSpPr>
        <p:spPr>
          <a:xfrm>
            <a:off x="863600" y="2404533"/>
            <a:ext cx="812800" cy="491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829981" y="996202"/>
            <a:ext cx="1311219" cy="646331"/>
          </a:xfrm>
          <a:prstGeom prst="rect">
            <a:avLst/>
          </a:prstGeom>
          <a:solidFill>
            <a:schemeClr val="bg1"/>
          </a:solidFill>
          <a:ln>
            <a:solidFill>
              <a:schemeClr val="tx1"/>
            </a:solidFill>
          </a:ln>
        </p:spPr>
        <p:txBody>
          <a:bodyPr wrap="square" rtlCol="0">
            <a:spAutoFit/>
          </a:bodyPr>
          <a:lstStyle/>
          <a:p>
            <a:r>
              <a:rPr lang="en-CA" dirty="0" smtClean="0">
                <a:latin typeface="Arial" panose="020B0604020202020204" pitchFamily="34" charset="0"/>
                <a:cs typeface="Arial" panose="020B0604020202020204" pitchFamily="34" charset="0"/>
              </a:rPr>
              <a:t>alternative hypothesis</a:t>
            </a:r>
            <a:endParaRPr lang="en-CA" dirty="0">
              <a:latin typeface="Arial" panose="020B0604020202020204" pitchFamily="34" charset="0"/>
              <a:cs typeface="Arial" panose="020B0604020202020204" pitchFamily="34" charset="0"/>
            </a:endParaRPr>
          </a:p>
        </p:txBody>
      </p:sp>
      <p:cxnSp>
        <p:nvCxnSpPr>
          <p:cNvPr id="12" name="Straight Arrow Connector 11"/>
          <p:cNvCxnSpPr/>
          <p:nvPr/>
        </p:nvCxnSpPr>
        <p:spPr>
          <a:xfrm flipH="1">
            <a:off x="10829981" y="1642533"/>
            <a:ext cx="655610" cy="474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514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TotalTime>
  <Words>3391</Words>
  <Application>Microsoft Office PowerPoint</Application>
  <PresentationFormat>Widescreen</PresentationFormat>
  <Paragraphs>345</Paragraphs>
  <Slides>36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ＭＳ Ｐゴシック</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jwhitman</dc:creator>
  <cp:lastModifiedBy>jwhitman</cp:lastModifiedBy>
  <cp:revision>185</cp:revision>
  <dcterms:created xsi:type="dcterms:W3CDTF">2015-03-19T15:48:15Z</dcterms:created>
  <dcterms:modified xsi:type="dcterms:W3CDTF">2016-02-04T02:21:01Z</dcterms:modified>
</cp:coreProperties>
</file>